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307" r:id="rId4"/>
    <p:sldId id="305" r:id="rId5"/>
    <p:sldId id="259" r:id="rId6"/>
    <p:sldId id="264" r:id="rId7"/>
    <p:sldId id="262" r:id="rId8"/>
    <p:sldId id="261" r:id="rId9"/>
    <p:sldId id="295" r:id="rId10"/>
    <p:sldId id="265" r:id="rId11"/>
    <p:sldId id="303" r:id="rId12"/>
    <p:sldId id="304" r:id="rId13"/>
    <p:sldId id="267" r:id="rId14"/>
    <p:sldId id="269" r:id="rId15"/>
    <p:sldId id="268" r:id="rId16"/>
    <p:sldId id="270" r:id="rId17"/>
    <p:sldId id="296" r:id="rId18"/>
    <p:sldId id="271" r:id="rId19"/>
    <p:sldId id="306" r:id="rId20"/>
    <p:sldId id="273" r:id="rId21"/>
    <p:sldId id="274" r:id="rId22"/>
    <p:sldId id="275" r:id="rId23"/>
    <p:sldId id="276" r:id="rId24"/>
    <p:sldId id="299" r:id="rId25"/>
    <p:sldId id="297" r:id="rId26"/>
    <p:sldId id="298" r:id="rId27"/>
    <p:sldId id="277" r:id="rId28"/>
    <p:sldId id="300" r:id="rId29"/>
    <p:sldId id="301" r:id="rId30"/>
    <p:sldId id="280" r:id="rId31"/>
    <p:sldId id="278" r:id="rId32"/>
    <p:sldId id="282" r:id="rId33"/>
    <p:sldId id="281" r:id="rId34"/>
    <p:sldId id="283" r:id="rId35"/>
    <p:sldId id="284" r:id="rId36"/>
    <p:sldId id="285" r:id="rId37"/>
    <p:sldId id="286" r:id="rId38"/>
    <p:sldId id="287" r:id="rId3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8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FONSO PACHECO CIFUENTES" userId="c90db47d-4599-4fa5-9a16-fb6beb43d842" providerId="ADAL" clId="{DA575C87-F493-439F-8EC8-7C2D58938278}"/>
    <pc:docChg chg="custSel delSld modSld">
      <pc:chgData name="ALFONSO PACHECO CIFUENTES" userId="c90db47d-4599-4fa5-9a16-fb6beb43d842" providerId="ADAL" clId="{DA575C87-F493-439F-8EC8-7C2D58938278}" dt="2021-01-24T16:04:10.801" v="68" actId="47"/>
      <pc:docMkLst>
        <pc:docMk/>
      </pc:docMkLst>
      <pc:sldChg chg="delSp modSp mod">
        <pc:chgData name="ALFONSO PACHECO CIFUENTES" userId="c90db47d-4599-4fa5-9a16-fb6beb43d842" providerId="ADAL" clId="{DA575C87-F493-439F-8EC8-7C2D58938278}" dt="2021-01-24T16:00:25.379" v="29" actId="6549"/>
        <pc:sldMkLst>
          <pc:docMk/>
          <pc:sldMk cId="2937158132" sldId="256"/>
        </pc:sldMkLst>
        <pc:spChg chg="mod">
          <ac:chgData name="ALFONSO PACHECO CIFUENTES" userId="c90db47d-4599-4fa5-9a16-fb6beb43d842" providerId="ADAL" clId="{DA575C87-F493-439F-8EC8-7C2D58938278}" dt="2021-01-24T16:00:25.379" v="29" actId="6549"/>
          <ac:spMkLst>
            <pc:docMk/>
            <pc:sldMk cId="2937158132" sldId="256"/>
            <ac:spMk id="4" creationId="{FDDA6161-0EBE-4BDC-8B89-6A50A9714992}"/>
          </ac:spMkLst>
        </pc:spChg>
        <pc:picChg chg="del">
          <ac:chgData name="ALFONSO PACHECO CIFUENTES" userId="c90db47d-4599-4fa5-9a16-fb6beb43d842" providerId="ADAL" clId="{DA575C87-F493-439F-8EC8-7C2D58938278}" dt="2021-01-24T16:00:10.438" v="0" actId="478"/>
          <ac:picMkLst>
            <pc:docMk/>
            <pc:sldMk cId="2937158132" sldId="256"/>
            <ac:picMk id="5" creationId="{5AE379B0-C6C3-4AAA-AFD8-E606861B016F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0:31.363" v="30" actId="478"/>
        <pc:sldMkLst>
          <pc:docMk/>
          <pc:sldMk cId="1226704792" sldId="258"/>
        </pc:sldMkLst>
        <pc:picChg chg="del">
          <ac:chgData name="ALFONSO PACHECO CIFUENTES" userId="c90db47d-4599-4fa5-9a16-fb6beb43d842" providerId="ADAL" clId="{DA575C87-F493-439F-8EC8-7C2D58938278}" dt="2021-01-24T16:00:31.363" v="30" actId="478"/>
          <ac:picMkLst>
            <pc:docMk/>
            <pc:sldMk cId="1226704792" sldId="258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0:42.706" v="33" actId="478"/>
        <pc:sldMkLst>
          <pc:docMk/>
          <pc:sldMk cId="1110560689" sldId="259"/>
        </pc:sldMkLst>
        <pc:picChg chg="del">
          <ac:chgData name="ALFONSO PACHECO CIFUENTES" userId="c90db47d-4599-4fa5-9a16-fb6beb43d842" providerId="ADAL" clId="{DA575C87-F493-439F-8EC8-7C2D58938278}" dt="2021-01-24T16:00:42.706" v="33" actId="478"/>
          <ac:picMkLst>
            <pc:docMk/>
            <pc:sldMk cId="1110560689" sldId="259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1:04.126" v="37" actId="478"/>
        <pc:sldMkLst>
          <pc:docMk/>
          <pc:sldMk cId="983876915" sldId="261"/>
        </pc:sldMkLst>
        <pc:picChg chg="del">
          <ac:chgData name="ALFONSO PACHECO CIFUENTES" userId="c90db47d-4599-4fa5-9a16-fb6beb43d842" providerId="ADAL" clId="{DA575C87-F493-439F-8EC8-7C2D58938278}" dt="2021-01-24T16:01:04.126" v="37" actId="478"/>
          <ac:picMkLst>
            <pc:docMk/>
            <pc:sldMk cId="983876915" sldId="261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0:55.596" v="36" actId="478"/>
        <pc:sldMkLst>
          <pc:docMk/>
          <pc:sldMk cId="335526692" sldId="262"/>
        </pc:sldMkLst>
        <pc:picChg chg="del">
          <ac:chgData name="ALFONSO PACHECO CIFUENTES" userId="c90db47d-4599-4fa5-9a16-fb6beb43d842" providerId="ADAL" clId="{DA575C87-F493-439F-8EC8-7C2D58938278}" dt="2021-01-24T16:00:55.596" v="36" actId="478"/>
          <ac:picMkLst>
            <pc:docMk/>
            <pc:sldMk cId="335526692" sldId="262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0:49.033" v="34" actId="478"/>
        <pc:sldMkLst>
          <pc:docMk/>
          <pc:sldMk cId="1668291653" sldId="264"/>
        </pc:sldMkLst>
        <pc:picChg chg="del">
          <ac:chgData name="ALFONSO PACHECO CIFUENTES" userId="c90db47d-4599-4fa5-9a16-fb6beb43d842" providerId="ADAL" clId="{DA575C87-F493-439F-8EC8-7C2D58938278}" dt="2021-01-24T16:00:49.033" v="34" actId="478"/>
          <ac:picMkLst>
            <pc:docMk/>
            <pc:sldMk cId="1668291653" sldId="264"/>
            <ac:picMk id="9" creationId="{5628ADE9-84DD-480D-84DD-22C74A16C744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1:14.672" v="39" actId="478"/>
        <pc:sldMkLst>
          <pc:docMk/>
          <pc:sldMk cId="2387314363" sldId="265"/>
        </pc:sldMkLst>
        <pc:picChg chg="del">
          <ac:chgData name="ALFONSO PACHECO CIFUENTES" userId="c90db47d-4599-4fa5-9a16-fb6beb43d842" providerId="ADAL" clId="{DA575C87-F493-439F-8EC8-7C2D58938278}" dt="2021-01-24T16:01:14.672" v="39" actId="478"/>
          <ac:picMkLst>
            <pc:docMk/>
            <pc:sldMk cId="2387314363" sldId="265"/>
            <ac:picMk id="5" creationId="{5572F6C5-D66B-4D8E-800F-00C6B1A631D3}"/>
          </ac:picMkLst>
        </pc:picChg>
      </pc:sldChg>
      <pc:sldChg chg="del">
        <pc:chgData name="ALFONSO PACHECO CIFUENTES" userId="c90db47d-4599-4fa5-9a16-fb6beb43d842" providerId="ADAL" clId="{DA575C87-F493-439F-8EC8-7C2D58938278}" dt="2021-01-24T16:00:52.065" v="35" actId="47"/>
        <pc:sldMkLst>
          <pc:docMk/>
          <pc:sldMk cId="3464453731" sldId="266"/>
        </pc:sldMkLst>
      </pc:sldChg>
      <pc:sldChg chg="delSp mod">
        <pc:chgData name="ALFONSO PACHECO CIFUENTES" userId="c90db47d-4599-4fa5-9a16-fb6beb43d842" providerId="ADAL" clId="{DA575C87-F493-439F-8EC8-7C2D58938278}" dt="2021-01-24T16:01:40.702" v="42" actId="478"/>
        <pc:sldMkLst>
          <pc:docMk/>
          <pc:sldMk cId="216690471" sldId="267"/>
        </pc:sldMkLst>
        <pc:picChg chg="del">
          <ac:chgData name="ALFONSO PACHECO CIFUENTES" userId="c90db47d-4599-4fa5-9a16-fb6beb43d842" providerId="ADAL" clId="{DA575C87-F493-439F-8EC8-7C2D58938278}" dt="2021-01-24T16:01:40.702" v="42" actId="478"/>
          <ac:picMkLst>
            <pc:docMk/>
            <pc:sldMk cId="216690471" sldId="267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1:51.498" v="44" actId="478"/>
        <pc:sldMkLst>
          <pc:docMk/>
          <pc:sldMk cId="3491416713" sldId="268"/>
        </pc:sldMkLst>
        <pc:picChg chg="del">
          <ac:chgData name="ALFONSO PACHECO CIFUENTES" userId="c90db47d-4599-4fa5-9a16-fb6beb43d842" providerId="ADAL" clId="{DA575C87-F493-439F-8EC8-7C2D58938278}" dt="2021-01-24T16:01:51.498" v="44" actId="478"/>
          <ac:picMkLst>
            <pc:docMk/>
            <pc:sldMk cId="3491416713" sldId="268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1:47.405" v="43" actId="478"/>
        <pc:sldMkLst>
          <pc:docMk/>
          <pc:sldMk cId="31226177" sldId="269"/>
        </pc:sldMkLst>
        <pc:picChg chg="del">
          <ac:chgData name="ALFONSO PACHECO CIFUENTES" userId="c90db47d-4599-4fa5-9a16-fb6beb43d842" providerId="ADAL" clId="{DA575C87-F493-439F-8EC8-7C2D58938278}" dt="2021-01-24T16:01:47.405" v="43" actId="478"/>
          <ac:picMkLst>
            <pc:docMk/>
            <pc:sldMk cId="31226177" sldId="269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1:54.654" v="45" actId="478"/>
        <pc:sldMkLst>
          <pc:docMk/>
          <pc:sldMk cId="1417281763" sldId="270"/>
        </pc:sldMkLst>
        <pc:picChg chg="del">
          <ac:chgData name="ALFONSO PACHECO CIFUENTES" userId="c90db47d-4599-4fa5-9a16-fb6beb43d842" providerId="ADAL" clId="{DA575C87-F493-439F-8EC8-7C2D58938278}" dt="2021-01-24T16:01:54.654" v="45" actId="478"/>
          <ac:picMkLst>
            <pc:docMk/>
            <pc:sldMk cId="1417281763" sldId="270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07.231" v="47" actId="478"/>
        <pc:sldMkLst>
          <pc:docMk/>
          <pc:sldMk cId="1504684489" sldId="271"/>
        </pc:sldMkLst>
        <pc:picChg chg="del">
          <ac:chgData name="ALFONSO PACHECO CIFUENTES" userId="c90db47d-4599-4fa5-9a16-fb6beb43d842" providerId="ADAL" clId="{DA575C87-F493-439F-8EC8-7C2D58938278}" dt="2021-01-24T16:02:07.231" v="47" actId="478"/>
          <ac:picMkLst>
            <pc:docMk/>
            <pc:sldMk cId="1504684489" sldId="271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17.809" v="49" actId="478"/>
        <pc:sldMkLst>
          <pc:docMk/>
          <pc:sldMk cId="927319418" sldId="273"/>
        </pc:sldMkLst>
        <pc:picChg chg="del">
          <ac:chgData name="ALFONSO PACHECO CIFUENTES" userId="c90db47d-4599-4fa5-9a16-fb6beb43d842" providerId="ADAL" clId="{DA575C87-F493-439F-8EC8-7C2D58938278}" dt="2021-01-24T16:02:17.809" v="49" actId="478"/>
          <ac:picMkLst>
            <pc:docMk/>
            <pc:sldMk cId="927319418" sldId="273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21.137" v="50" actId="478"/>
        <pc:sldMkLst>
          <pc:docMk/>
          <pc:sldMk cId="1912858885" sldId="274"/>
        </pc:sldMkLst>
        <pc:picChg chg="del">
          <ac:chgData name="ALFONSO PACHECO CIFUENTES" userId="c90db47d-4599-4fa5-9a16-fb6beb43d842" providerId="ADAL" clId="{DA575C87-F493-439F-8EC8-7C2D58938278}" dt="2021-01-24T16:02:21.137" v="50" actId="478"/>
          <ac:picMkLst>
            <pc:docMk/>
            <pc:sldMk cId="1912858885" sldId="274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25.636" v="51" actId="478"/>
        <pc:sldMkLst>
          <pc:docMk/>
          <pc:sldMk cId="2077877280" sldId="275"/>
        </pc:sldMkLst>
        <pc:picChg chg="del">
          <ac:chgData name="ALFONSO PACHECO CIFUENTES" userId="c90db47d-4599-4fa5-9a16-fb6beb43d842" providerId="ADAL" clId="{DA575C87-F493-439F-8EC8-7C2D58938278}" dt="2021-01-24T16:02:25.636" v="51" actId="478"/>
          <ac:picMkLst>
            <pc:docMk/>
            <pc:sldMk cId="2077877280" sldId="275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34.745" v="52" actId="478"/>
        <pc:sldMkLst>
          <pc:docMk/>
          <pc:sldMk cId="1371494227" sldId="276"/>
        </pc:sldMkLst>
        <pc:picChg chg="del">
          <ac:chgData name="ALFONSO PACHECO CIFUENTES" userId="c90db47d-4599-4fa5-9a16-fb6beb43d842" providerId="ADAL" clId="{DA575C87-F493-439F-8EC8-7C2D58938278}" dt="2021-01-24T16:02:34.745" v="52" actId="478"/>
          <ac:picMkLst>
            <pc:docMk/>
            <pc:sldMk cId="1371494227" sldId="276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05.477" v="56" actId="478"/>
        <pc:sldMkLst>
          <pc:docMk/>
          <pc:sldMk cId="879077921" sldId="277"/>
        </pc:sldMkLst>
        <pc:picChg chg="del">
          <ac:chgData name="ALFONSO PACHECO CIFUENTES" userId="c90db47d-4599-4fa5-9a16-fb6beb43d842" providerId="ADAL" clId="{DA575C87-F493-439F-8EC8-7C2D58938278}" dt="2021-01-24T16:03:05.477" v="56" actId="478"/>
          <ac:picMkLst>
            <pc:docMk/>
            <pc:sldMk cId="879077921" sldId="277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28.944" v="60" actId="478"/>
        <pc:sldMkLst>
          <pc:docMk/>
          <pc:sldMk cId="885989955" sldId="278"/>
        </pc:sldMkLst>
        <pc:picChg chg="del">
          <ac:chgData name="ALFONSO PACHECO CIFUENTES" userId="c90db47d-4599-4fa5-9a16-fb6beb43d842" providerId="ADAL" clId="{DA575C87-F493-439F-8EC8-7C2D58938278}" dt="2021-01-24T16:03:28.944" v="60" actId="478"/>
          <ac:picMkLst>
            <pc:docMk/>
            <pc:sldMk cId="885989955" sldId="278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23.429" v="59" actId="478"/>
        <pc:sldMkLst>
          <pc:docMk/>
          <pc:sldMk cId="3464684650" sldId="280"/>
        </pc:sldMkLst>
        <pc:picChg chg="del">
          <ac:chgData name="ALFONSO PACHECO CIFUENTES" userId="c90db47d-4599-4fa5-9a16-fb6beb43d842" providerId="ADAL" clId="{DA575C87-F493-439F-8EC8-7C2D58938278}" dt="2021-01-24T16:03:23.429" v="59" actId="478"/>
          <ac:picMkLst>
            <pc:docMk/>
            <pc:sldMk cId="3464684650" sldId="280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36.929" v="62" actId="478"/>
        <pc:sldMkLst>
          <pc:docMk/>
          <pc:sldMk cId="3372940623" sldId="281"/>
        </pc:sldMkLst>
        <pc:picChg chg="del">
          <ac:chgData name="ALFONSO PACHECO CIFUENTES" userId="c90db47d-4599-4fa5-9a16-fb6beb43d842" providerId="ADAL" clId="{DA575C87-F493-439F-8EC8-7C2D58938278}" dt="2021-01-24T16:03:36.929" v="62" actId="478"/>
          <ac:picMkLst>
            <pc:docMk/>
            <pc:sldMk cId="3372940623" sldId="281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33.241" v="61" actId="478"/>
        <pc:sldMkLst>
          <pc:docMk/>
          <pc:sldMk cId="3387579295" sldId="282"/>
        </pc:sldMkLst>
        <pc:picChg chg="del">
          <ac:chgData name="ALFONSO PACHECO CIFUENTES" userId="c90db47d-4599-4fa5-9a16-fb6beb43d842" providerId="ADAL" clId="{DA575C87-F493-439F-8EC8-7C2D58938278}" dt="2021-01-24T16:03:33.241" v="61" actId="478"/>
          <ac:picMkLst>
            <pc:docMk/>
            <pc:sldMk cId="3387579295" sldId="282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41.600" v="63" actId="478"/>
        <pc:sldMkLst>
          <pc:docMk/>
          <pc:sldMk cId="2020757275" sldId="283"/>
        </pc:sldMkLst>
        <pc:picChg chg="del">
          <ac:chgData name="ALFONSO PACHECO CIFUENTES" userId="c90db47d-4599-4fa5-9a16-fb6beb43d842" providerId="ADAL" clId="{DA575C87-F493-439F-8EC8-7C2D58938278}" dt="2021-01-24T16:03:41.600" v="63" actId="478"/>
          <ac:picMkLst>
            <pc:docMk/>
            <pc:sldMk cId="2020757275" sldId="283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45.975" v="64" actId="478"/>
        <pc:sldMkLst>
          <pc:docMk/>
          <pc:sldMk cId="1710317355" sldId="284"/>
        </pc:sldMkLst>
        <pc:picChg chg="del">
          <ac:chgData name="ALFONSO PACHECO CIFUENTES" userId="c90db47d-4599-4fa5-9a16-fb6beb43d842" providerId="ADAL" clId="{DA575C87-F493-439F-8EC8-7C2D58938278}" dt="2021-01-24T16:03:45.975" v="64" actId="478"/>
          <ac:picMkLst>
            <pc:docMk/>
            <pc:sldMk cId="1710317355" sldId="284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50.553" v="65" actId="478"/>
        <pc:sldMkLst>
          <pc:docMk/>
          <pc:sldMk cId="3045691990" sldId="285"/>
        </pc:sldMkLst>
        <pc:picChg chg="del">
          <ac:chgData name="ALFONSO PACHECO CIFUENTES" userId="c90db47d-4599-4fa5-9a16-fb6beb43d842" providerId="ADAL" clId="{DA575C87-F493-439F-8EC8-7C2D58938278}" dt="2021-01-24T16:03:50.553" v="65" actId="478"/>
          <ac:picMkLst>
            <pc:docMk/>
            <pc:sldMk cId="3045691990" sldId="285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55.708" v="66" actId="478"/>
        <pc:sldMkLst>
          <pc:docMk/>
          <pc:sldMk cId="1858160824" sldId="286"/>
        </pc:sldMkLst>
        <pc:picChg chg="del">
          <ac:chgData name="ALFONSO PACHECO CIFUENTES" userId="c90db47d-4599-4fa5-9a16-fb6beb43d842" providerId="ADAL" clId="{DA575C87-F493-439F-8EC8-7C2D58938278}" dt="2021-01-24T16:03:55.708" v="66" actId="478"/>
          <ac:picMkLst>
            <pc:docMk/>
            <pc:sldMk cId="1858160824" sldId="286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4:00.349" v="67" actId="478"/>
        <pc:sldMkLst>
          <pc:docMk/>
          <pc:sldMk cId="2881862221" sldId="287"/>
        </pc:sldMkLst>
        <pc:picChg chg="del">
          <ac:chgData name="ALFONSO PACHECO CIFUENTES" userId="c90db47d-4599-4fa5-9a16-fb6beb43d842" providerId="ADAL" clId="{DA575C87-F493-439F-8EC8-7C2D58938278}" dt="2021-01-24T16:04:00.349" v="67" actId="478"/>
          <ac:picMkLst>
            <pc:docMk/>
            <pc:sldMk cId="2881862221" sldId="287"/>
            <ac:picMk id="5" creationId="{5572F6C5-D66B-4D8E-800F-00C6B1A631D3}"/>
          </ac:picMkLst>
        </pc:picChg>
      </pc:sldChg>
      <pc:sldChg chg="del">
        <pc:chgData name="ALFONSO PACHECO CIFUENTES" userId="c90db47d-4599-4fa5-9a16-fb6beb43d842" providerId="ADAL" clId="{DA575C87-F493-439F-8EC8-7C2D58938278}" dt="2021-01-24T16:04:10.801" v="68" actId="47"/>
        <pc:sldMkLst>
          <pc:docMk/>
          <pc:sldMk cId="4174927550" sldId="290"/>
        </pc:sldMkLst>
      </pc:sldChg>
      <pc:sldChg chg="del">
        <pc:chgData name="ALFONSO PACHECO CIFUENTES" userId="c90db47d-4599-4fa5-9a16-fb6beb43d842" providerId="ADAL" clId="{DA575C87-F493-439F-8EC8-7C2D58938278}" dt="2021-01-24T16:04:10.801" v="68" actId="47"/>
        <pc:sldMkLst>
          <pc:docMk/>
          <pc:sldMk cId="897802177" sldId="291"/>
        </pc:sldMkLst>
      </pc:sldChg>
      <pc:sldChg chg="del">
        <pc:chgData name="ALFONSO PACHECO CIFUENTES" userId="c90db47d-4599-4fa5-9a16-fb6beb43d842" providerId="ADAL" clId="{DA575C87-F493-439F-8EC8-7C2D58938278}" dt="2021-01-24T16:04:10.801" v="68" actId="47"/>
        <pc:sldMkLst>
          <pc:docMk/>
          <pc:sldMk cId="1764338969" sldId="292"/>
        </pc:sldMkLst>
      </pc:sldChg>
      <pc:sldChg chg="del">
        <pc:chgData name="ALFONSO PACHECO CIFUENTES" userId="c90db47d-4599-4fa5-9a16-fb6beb43d842" providerId="ADAL" clId="{DA575C87-F493-439F-8EC8-7C2D58938278}" dt="2021-01-24T16:04:10.801" v="68" actId="47"/>
        <pc:sldMkLst>
          <pc:docMk/>
          <pc:sldMk cId="539456967" sldId="293"/>
        </pc:sldMkLst>
      </pc:sldChg>
      <pc:sldChg chg="del">
        <pc:chgData name="ALFONSO PACHECO CIFUENTES" userId="c90db47d-4599-4fa5-9a16-fb6beb43d842" providerId="ADAL" clId="{DA575C87-F493-439F-8EC8-7C2D58938278}" dt="2021-01-24T16:04:10.801" v="68" actId="47"/>
        <pc:sldMkLst>
          <pc:docMk/>
          <pc:sldMk cId="2766966159" sldId="294"/>
        </pc:sldMkLst>
      </pc:sldChg>
      <pc:sldChg chg="delSp mod">
        <pc:chgData name="ALFONSO PACHECO CIFUENTES" userId="c90db47d-4599-4fa5-9a16-fb6beb43d842" providerId="ADAL" clId="{DA575C87-F493-439F-8EC8-7C2D58938278}" dt="2021-01-24T16:01:10.141" v="38" actId="478"/>
        <pc:sldMkLst>
          <pc:docMk/>
          <pc:sldMk cId="2506785844" sldId="295"/>
        </pc:sldMkLst>
        <pc:picChg chg="del">
          <ac:chgData name="ALFONSO PACHECO CIFUENTES" userId="c90db47d-4599-4fa5-9a16-fb6beb43d842" providerId="ADAL" clId="{DA575C87-F493-439F-8EC8-7C2D58938278}" dt="2021-01-24T16:01:10.141" v="38" actId="478"/>
          <ac:picMkLst>
            <pc:docMk/>
            <pc:sldMk cId="2506785844" sldId="295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01.419" v="46" actId="478"/>
        <pc:sldMkLst>
          <pc:docMk/>
          <pc:sldMk cId="1209813745" sldId="296"/>
        </pc:sldMkLst>
        <pc:picChg chg="del">
          <ac:chgData name="ALFONSO PACHECO CIFUENTES" userId="c90db47d-4599-4fa5-9a16-fb6beb43d842" providerId="ADAL" clId="{DA575C87-F493-439F-8EC8-7C2D58938278}" dt="2021-01-24T16:02:01.419" v="46" actId="478"/>
          <ac:picMkLst>
            <pc:docMk/>
            <pc:sldMk cId="1209813745" sldId="296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53.478" v="54" actId="478"/>
        <pc:sldMkLst>
          <pc:docMk/>
          <pc:sldMk cId="2908090130" sldId="297"/>
        </pc:sldMkLst>
        <pc:picChg chg="del">
          <ac:chgData name="ALFONSO PACHECO CIFUENTES" userId="c90db47d-4599-4fa5-9a16-fb6beb43d842" providerId="ADAL" clId="{DA575C87-F493-439F-8EC8-7C2D58938278}" dt="2021-01-24T16:02:53.478" v="54" actId="478"/>
          <ac:picMkLst>
            <pc:docMk/>
            <pc:sldMk cId="2908090130" sldId="297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59.462" v="55" actId="478"/>
        <pc:sldMkLst>
          <pc:docMk/>
          <pc:sldMk cId="1127840083" sldId="298"/>
        </pc:sldMkLst>
        <pc:picChg chg="del">
          <ac:chgData name="ALFONSO PACHECO CIFUENTES" userId="c90db47d-4599-4fa5-9a16-fb6beb43d842" providerId="ADAL" clId="{DA575C87-F493-439F-8EC8-7C2D58938278}" dt="2021-01-24T16:02:59.462" v="55" actId="478"/>
          <ac:picMkLst>
            <pc:docMk/>
            <pc:sldMk cId="1127840083" sldId="298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48.978" v="53" actId="478"/>
        <pc:sldMkLst>
          <pc:docMk/>
          <pc:sldMk cId="1386051576" sldId="299"/>
        </pc:sldMkLst>
        <pc:picChg chg="del">
          <ac:chgData name="ALFONSO PACHECO CIFUENTES" userId="c90db47d-4599-4fa5-9a16-fb6beb43d842" providerId="ADAL" clId="{DA575C87-F493-439F-8EC8-7C2D58938278}" dt="2021-01-24T16:02:48.978" v="53" actId="478"/>
          <ac:picMkLst>
            <pc:docMk/>
            <pc:sldMk cId="1386051576" sldId="299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11.492" v="57" actId="478"/>
        <pc:sldMkLst>
          <pc:docMk/>
          <pc:sldMk cId="3832267962" sldId="300"/>
        </pc:sldMkLst>
        <pc:picChg chg="del">
          <ac:chgData name="ALFONSO PACHECO CIFUENTES" userId="c90db47d-4599-4fa5-9a16-fb6beb43d842" providerId="ADAL" clId="{DA575C87-F493-439F-8EC8-7C2D58938278}" dt="2021-01-24T16:03:11.492" v="57" actId="478"/>
          <ac:picMkLst>
            <pc:docMk/>
            <pc:sldMk cId="3832267962" sldId="300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3:18.867" v="58" actId="478"/>
        <pc:sldMkLst>
          <pc:docMk/>
          <pc:sldMk cId="1404332474" sldId="301"/>
        </pc:sldMkLst>
        <pc:picChg chg="del">
          <ac:chgData name="ALFONSO PACHECO CIFUENTES" userId="c90db47d-4599-4fa5-9a16-fb6beb43d842" providerId="ADAL" clId="{DA575C87-F493-439F-8EC8-7C2D58938278}" dt="2021-01-24T16:03:18.867" v="58" actId="478"/>
          <ac:picMkLst>
            <pc:docMk/>
            <pc:sldMk cId="1404332474" sldId="301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1:26.875" v="40" actId="478"/>
        <pc:sldMkLst>
          <pc:docMk/>
          <pc:sldMk cId="2936696782" sldId="303"/>
        </pc:sldMkLst>
        <pc:picChg chg="del">
          <ac:chgData name="ALFONSO PACHECO CIFUENTES" userId="c90db47d-4599-4fa5-9a16-fb6beb43d842" providerId="ADAL" clId="{DA575C87-F493-439F-8EC8-7C2D58938278}" dt="2021-01-24T16:01:26.875" v="40" actId="478"/>
          <ac:picMkLst>
            <pc:docMk/>
            <pc:sldMk cId="2936696782" sldId="303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1:34.265" v="41" actId="478"/>
        <pc:sldMkLst>
          <pc:docMk/>
          <pc:sldMk cId="2912584238" sldId="304"/>
        </pc:sldMkLst>
        <pc:picChg chg="del">
          <ac:chgData name="ALFONSO PACHECO CIFUENTES" userId="c90db47d-4599-4fa5-9a16-fb6beb43d842" providerId="ADAL" clId="{DA575C87-F493-439F-8EC8-7C2D58938278}" dt="2021-01-24T16:01:34.265" v="41" actId="478"/>
          <ac:picMkLst>
            <pc:docMk/>
            <pc:sldMk cId="2912584238" sldId="304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0:38.534" v="32" actId="478"/>
        <pc:sldMkLst>
          <pc:docMk/>
          <pc:sldMk cId="4115518830" sldId="305"/>
        </pc:sldMkLst>
        <pc:picChg chg="del">
          <ac:chgData name="ALFONSO PACHECO CIFUENTES" userId="c90db47d-4599-4fa5-9a16-fb6beb43d842" providerId="ADAL" clId="{DA575C87-F493-439F-8EC8-7C2D58938278}" dt="2021-01-24T16:00:38.534" v="32" actId="478"/>
          <ac:picMkLst>
            <pc:docMk/>
            <pc:sldMk cId="4115518830" sldId="305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2:13.153" v="48" actId="478"/>
        <pc:sldMkLst>
          <pc:docMk/>
          <pc:sldMk cId="1062909559" sldId="306"/>
        </pc:sldMkLst>
        <pc:picChg chg="del">
          <ac:chgData name="ALFONSO PACHECO CIFUENTES" userId="c90db47d-4599-4fa5-9a16-fb6beb43d842" providerId="ADAL" clId="{DA575C87-F493-439F-8EC8-7C2D58938278}" dt="2021-01-24T16:02:13.153" v="48" actId="478"/>
          <ac:picMkLst>
            <pc:docMk/>
            <pc:sldMk cId="1062909559" sldId="306"/>
            <ac:picMk id="5" creationId="{5572F6C5-D66B-4D8E-800F-00C6B1A631D3}"/>
          </ac:picMkLst>
        </pc:picChg>
      </pc:sldChg>
      <pc:sldChg chg="delSp mod">
        <pc:chgData name="ALFONSO PACHECO CIFUENTES" userId="c90db47d-4599-4fa5-9a16-fb6beb43d842" providerId="ADAL" clId="{DA575C87-F493-439F-8EC8-7C2D58938278}" dt="2021-01-24T16:00:34.972" v="31" actId="478"/>
        <pc:sldMkLst>
          <pc:docMk/>
          <pc:sldMk cId="2646785075" sldId="307"/>
        </pc:sldMkLst>
        <pc:picChg chg="del">
          <ac:chgData name="ALFONSO PACHECO CIFUENTES" userId="c90db47d-4599-4fa5-9a16-fb6beb43d842" providerId="ADAL" clId="{DA575C87-F493-439F-8EC8-7C2D58938278}" dt="2021-01-24T16:00:34.972" v="31" actId="478"/>
          <ac:picMkLst>
            <pc:docMk/>
            <pc:sldMk cId="2646785075" sldId="307"/>
            <ac:picMk id="5" creationId="{5572F6C5-D66B-4D8E-800F-00C6B1A631D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CE2D5B-7B14-4AE3-97A5-B53A0E32B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C34388-2488-4E11-9374-98BCE0603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00ADC0-0823-4822-AC6B-C2C53EEB3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717669-5F76-4F8D-8BDC-20BE4B5B6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75AD30-8E36-4117-902B-272324E1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941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0FEA20-712E-4A9F-80E1-899D7578A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21C71B-D33A-4892-9BBE-2F711C22E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92D251-60AD-4732-B084-CCBE0F4AD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3C08EB-F794-414E-9B39-C7EC1E584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266CB7-6D95-477A-910F-C1C912979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5268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E0F54C5-4DEE-4AD5-AB2A-F9778FD4F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0F7447-2FC2-40DD-9C0F-D92C5499C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A64036-C2D7-4B23-82C8-E23A602EF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30211E-F47B-439F-8C70-933B06D4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BF4A85-B011-4836-AF8B-69DA30091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5754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E6E1C-BB5B-4D45-8C35-555F98FF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9A3E2F-CFB2-43AB-A94E-A149690A0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FE2882-58E2-414A-BF5B-90B849280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87E476-22B1-4F65-A8AA-C254E45A9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576E04-A7B8-4692-9AF4-14C6E2646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67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A87FF4-33AA-4CF9-9F0A-946184D4A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0FCB211-8A6C-445B-B97E-8EB265D11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C9122E-342B-46E8-9882-EB3EAAA3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913551-70A0-4168-9CEC-EC962015B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54E408-C479-4A28-9F35-E4035716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1468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781074-3265-41C1-8401-BFEED2C6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D3D74F-2CCE-4F4F-A168-6E5F0A779E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4CE4B98-E78B-438A-8CA1-02EACE8F7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1F4ADC-157B-4F7E-9D8B-42BCA389E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EC8AFC0-4152-488A-AF37-2F154F11F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0454B1-476D-4D5E-A01F-7F5E9D531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5051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3D74F4-E6FB-4EDE-AB38-2C16AC062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F754B7-167E-4897-934C-FBB6CAF9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39B0B1E-45DB-40AD-8466-41ADD64D62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34616BB-D273-4AF2-A074-D7F5CDB51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5168D90-120F-42BE-AFF8-46814179E3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C71D627-4847-40FE-9216-74A5C3C49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5DAAFC-03FE-4068-9ED1-30F0F91FA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09768A8-FFD1-4717-AB6F-903F607BF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930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48480-FC76-474A-B1FA-7E965B303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1C3152-4148-4D3B-B59B-F98768D6C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17B055D-43D8-42DD-AECA-598734F58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EC82069-0DCD-47C1-A1ED-9AD3845D6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426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92E92DB-1391-49EE-B1E4-A97DCE32E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4AE7C21-B566-4182-8643-529F29B68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7FADAC7-FA2A-4739-96EB-67ED55C19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743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ADD5A5-3888-4BAF-99D9-2C295EF40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9019E4-09CE-46CB-BF1E-927437D8E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A2091D-E3BB-46F3-8178-98230DEED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AB9B4A-390F-4FD2-BD84-66387F892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04DEEF-9A86-470F-8E14-2FE4A34E5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F57CC3-A088-4A00-AD42-2DA40AE08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36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D4223-135A-420A-93D5-670450F81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F9C5258-52CC-452A-81D3-1F75739A38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49536C-42C0-4A7D-BFF1-A0DAEDF952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2D20BF2-97BA-4101-A1F2-530BA849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F635DD-CE58-4F1D-A354-5D91BC843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0ABF7D-F615-40EF-9984-805727F9B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7831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AA6C3BF-99B8-4D46-B970-E6464AD40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2631C03-A50D-4221-8001-166E10877D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00EEC8-3622-4C7B-9C55-3A11987B54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D9A66-5AFD-49F8-AE14-48594C342CBF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9AACBA-E4B6-472A-950C-FBCB09810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F66A82-DD95-4BDC-8CFA-AA47F125D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3244C-F7AF-4346-BDCD-B666FAFA002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690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rxViJKbmw34?feature=oembed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F65D6B-6AD9-4295-B390-714DB8677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768" y="2323323"/>
            <a:ext cx="9068904" cy="1875454"/>
          </a:xfrm>
        </p:spPr>
        <p:txBody>
          <a:bodyPr>
            <a:normAutofit/>
          </a:bodyPr>
          <a:lstStyle/>
          <a:p>
            <a:r>
              <a:rPr lang="es-ES" sz="3600" b="1" dirty="0">
                <a:solidFill>
                  <a:schemeClr val="accent1"/>
                </a:solidFill>
              </a:rPr>
              <a:t>PROTECCIÓN DE DATOS</a:t>
            </a:r>
            <a:br>
              <a:rPr lang="es-ES" sz="3600" b="1" dirty="0">
                <a:solidFill>
                  <a:schemeClr val="accent1"/>
                </a:solidFill>
              </a:rPr>
            </a:br>
            <a:r>
              <a:rPr lang="es-ES" sz="3600" b="1" dirty="0">
                <a:solidFill>
                  <a:schemeClr val="accent1"/>
                </a:solidFill>
              </a:rPr>
              <a:t>EN CENTROS EDUCATIVOS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5C12B2-68F1-46B4-9867-424A3A1C75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72808" y="6092890"/>
            <a:ext cx="5187820" cy="410546"/>
          </a:xfrm>
        </p:spPr>
        <p:txBody>
          <a:bodyPr>
            <a:normAutofit lnSpcReduction="10000"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DDA6161-0EBE-4BDC-8B89-6A50A9714992}"/>
              </a:ext>
            </a:extLst>
          </p:cNvPr>
          <p:cNvSpPr txBox="1"/>
          <p:nvPr/>
        </p:nvSpPr>
        <p:spPr>
          <a:xfrm>
            <a:off x="9532852" y="5898053"/>
            <a:ext cx="23046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Alfonso Pacheco Cifuentes</a:t>
            </a:r>
          </a:p>
          <a:p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2937158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Principios básicos del tratamiento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tx2"/>
                </a:solidFill>
              </a:rPr>
              <a:t>Licitud, lealtad y transparencia: legitimación e información</a:t>
            </a:r>
          </a:p>
          <a:p>
            <a:r>
              <a:rPr lang="es-ES" dirty="0">
                <a:solidFill>
                  <a:schemeClr val="tx2"/>
                </a:solidFill>
              </a:rPr>
              <a:t>Limitación de la finalidad: “usos” concretos</a:t>
            </a:r>
          </a:p>
          <a:p>
            <a:r>
              <a:rPr lang="es-ES" dirty="0">
                <a:solidFill>
                  <a:schemeClr val="tx2"/>
                </a:solidFill>
              </a:rPr>
              <a:t>Minimización de datos: solo los estrictamente necesarios para cada finalidad.</a:t>
            </a:r>
          </a:p>
          <a:p>
            <a:r>
              <a:rPr lang="es-ES" dirty="0">
                <a:solidFill>
                  <a:schemeClr val="tx2"/>
                </a:solidFill>
              </a:rPr>
              <a:t>Exactitud: actualización (ej.: cambios en patria potestad)</a:t>
            </a:r>
          </a:p>
          <a:p>
            <a:r>
              <a:rPr lang="es-ES" dirty="0">
                <a:solidFill>
                  <a:schemeClr val="tx2"/>
                </a:solidFill>
              </a:rPr>
              <a:t>Limitación del plazo de conservación: la eternidad </a:t>
            </a:r>
            <a:r>
              <a:rPr lang="es-ES" dirty="0" err="1">
                <a:solidFill>
                  <a:schemeClr val="tx2"/>
                </a:solidFill>
              </a:rPr>
              <a:t>lopd</a:t>
            </a:r>
            <a:r>
              <a:rPr lang="es-ES" dirty="0">
                <a:solidFill>
                  <a:schemeClr val="tx2"/>
                </a:solidFill>
              </a:rPr>
              <a:t> no existe</a:t>
            </a:r>
          </a:p>
          <a:p>
            <a:r>
              <a:rPr lang="es-ES" dirty="0">
                <a:solidFill>
                  <a:schemeClr val="tx2"/>
                </a:solidFill>
              </a:rPr>
              <a:t>Integridad y </a:t>
            </a:r>
            <a:r>
              <a:rPr lang="es-ES" b="1" dirty="0">
                <a:solidFill>
                  <a:schemeClr val="accent2"/>
                </a:solidFill>
              </a:rPr>
              <a:t>confidencialidad</a:t>
            </a:r>
            <a:r>
              <a:rPr lang="es-ES" dirty="0">
                <a:solidFill>
                  <a:schemeClr val="tx2"/>
                </a:solidFill>
              </a:rPr>
              <a:t>: protección contra accesos indebidos, alteración e indisponibilidad</a:t>
            </a: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14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Confidencialidad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Solamente tienen que acceder a la información aquellas personas que necesiten conocerla para el desarrollo de sus funciones.</a:t>
            </a: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No todo el mundo tiene que acceder a la misma información: solo la estrictamente necesaria para sus cometidos.</a:t>
            </a: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460D616-5D9A-49E1-A454-E80A042B3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9232" y="3724767"/>
            <a:ext cx="6942187" cy="2452196"/>
          </a:xfrm>
          <a:prstGeom prst="rect">
            <a:avLst/>
          </a:prstGeom>
        </p:spPr>
      </p:pic>
      <p:sp>
        <p:nvSpPr>
          <p:cNvPr id="7" name="Elipse 6">
            <a:extLst>
              <a:ext uri="{FF2B5EF4-FFF2-40B4-BE49-F238E27FC236}">
                <a16:creationId xmlns:a16="http://schemas.microsoft.com/office/drawing/2014/main" id="{84D65F56-1A4A-472B-80E2-BBC8714DA9E6}"/>
              </a:ext>
            </a:extLst>
          </p:cNvPr>
          <p:cNvSpPr/>
          <p:nvPr/>
        </p:nvSpPr>
        <p:spPr>
          <a:xfrm>
            <a:off x="3077497" y="5402424"/>
            <a:ext cx="4648250" cy="909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6696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Confidencialidad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El deber de confidencialidad  no se acaba cuando termina la relación con el centro: </a:t>
            </a:r>
            <a:r>
              <a:rPr lang="es-ES" b="1" dirty="0">
                <a:solidFill>
                  <a:schemeClr val="accent2"/>
                </a:solidFill>
              </a:rPr>
              <a:t>DURA PARA SIEMPRE</a:t>
            </a:r>
            <a:r>
              <a:rPr lang="es-ES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Necesidad de respetar los protocolos de seguridad y directrices </a:t>
            </a:r>
            <a:r>
              <a:rPr lang="es-ES">
                <a:solidFill>
                  <a:schemeClr val="tx2"/>
                </a:solidFill>
              </a:rPr>
              <a:t>que impartan los centros.</a:t>
            </a: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2584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dirty="0">
                <a:solidFill>
                  <a:schemeClr val="accent2"/>
                </a:solidFill>
              </a:rPr>
              <a:t>¿Podemos tratar los datos libremente, para lo que queramos?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ES" sz="3200" b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s-ES" sz="3200" b="1" dirty="0">
                <a:solidFill>
                  <a:schemeClr val="accent2"/>
                </a:solidFill>
              </a:rPr>
              <a:t>NO</a:t>
            </a:r>
            <a:r>
              <a:rPr lang="es-ES" dirty="0">
                <a:solidFill>
                  <a:schemeClr val="tx2"/>
                </a:solidFill>
              </a:rPr>
              <a:t> 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SIEMPRE para </a:t>
            </a:r>
            <a:r>
              <a:rPr lang="es-ES" b="1" dirty="0">
                <a:solidFill>
                  <a:schemeClr val="accent2"/>
                </a:solidFill>
              </a:rPr>
              <a:t>finalidades concretas </a:t>
            </a:r>
            <a:r>
              <a:rPr lang="es-ES" dirty="0">
                <a:solidFill>
                  <a:schemeClr val="tx2"/>
                </a:solidFill>
              </a:rPr>
              <a:t>y con </a:t>
            </a:r>
            <a:r>
              <a:rPr lang="es-ES" b="1" dirty="0">
                <a:solidFill>
                  <a:schemeClr val="accent2"/>
                </a:solidFill>
              </a:rPr>
              <a:t>base de legitimación </a:t>
            </a:r>
            <a:r>
              <a:rPr lang="es-ES" dirty="0">
                <a:solidFill>
                  <a:schemeClr val="tx2"/>
                </a:solidFill>
              </a:rPr>
              <a:t>conforme a Derecho, que hay que </a:t>
            </a:r>
            <a:r>
              <a:rPr lang="es-ES" b="1" dirty="0">
                <a:solidFill>
                  <a:schemeClr val="accent2"/>
                </a:solidFill>
              </a:rPr>
              <a:t>determinar para cada caso</a:t>
            </a:r>
            <a:r>
              <a:rPr lang="es-ES" dirty="0">
                <a:solidFill>
                  <a:schemeClr val="tx2"/>
                </a:solidFill>
              </a:rPr>
              <a:t>.</a:t>
            </a:r>
          </a:p>
          <a:p>
            <a:r>
              <a:rPr lang="es-ES" dirty="0">
                <a:solidFill>
                  <a:schemeClr val="tx2"/>
                </a:solidFill>
              </a:rPr>
              <a:t>Podemos encontrar la base de legitimación de cada tratamiento en el artículo 6.1 RGPD o en otra normativa nacional o comunitaria.</a:t>
            </a:r>
          </a:p>
        </p:txBody>
      </p:sp>
    </p:spTree>
    <p:extLst>
      <p:ext uri="{BB962C8B-B14F-4D97-AF65-F5344CB8AC3E}">
        <p14:creationId xmlns:p14="http://schemas.microsoft.com/office/powerpoint/2010/main" val="216690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dirty="0">
                <a:solidFill>
                  <a:schemeClr val="accent2"/>
                </a:solidFill>
              </a:rPr>
              <a:t>¿Podemos tratar los datos libremente, para lo que queramos?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s-ES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s-ES" b="1" dirty="0">
                <a:solidFill>
                  <a:schemeClr val="accent2"/>
                </a:solidFill>
              </a:rPr>
              <a:t>    Art. 6 RGPD</a:t>
            </a:r>
            <a:r>
              <a:rPr lang="es-ES" dirty="0">
                <a:solidFill>
                  <a:schemeClr val="tx2"/>
                </a:solidFill>
              </a:rPr>
              <a:t>:</a:t>
            </a:r>
          </a:p>
          <a:p>
            <a:r>
              <a:rPr lang="es-ES" dirty="0">
                <a:solidFill>
                  <a:schemeClr val="tx2"/>
                </a:solidFill>
              </a:rPr>
              <a:t>El tratamiento </a:t>
            </a:r>
            <a:r>
              <a:rPr lang="es-ES" b="1" dirty="0">
                <a:solidFill>
                  <a:schemeClr val="accent2"/>
                </a:solidFill>
              </a:rPr>
              <a:t>solo será lícito si se cumple al menos una de las siguientes condiciones</a:t>
            </a:r>
            <a:r>
              <a:rPr lang="es-ES" dirty="0">
                <a:solidFill>
                  <a:schemeClr val="tx2"/>
                </a:solidFill>
              </a:rPr>
              <a:t>: </a:t>
            </a:r>
          </a:p>
          <a:p>
            <a:r>
              <a:rPr lang="es-ES" dirty="0">
                <a:solidFill>
                  <a:schemeClr val="tx2"/>
                </a:solidFill>
              </a:rPr>
              <a:t>A) consentimiento; </a:t>
            </a:r>
          </a:p>
          <a:p>
            <a:r>
              <a:rPr lang="es-ES" dirty="0">
                <a:solidFill>
                  <a:schemeClr val="tx2"/>
                </a:solidFill>
              </a:rPr>
              <a:t>B) ejecución de un contrato/medidas precontractuales;</a:t>
            </a:r>
          </a:p>
          <a:p>
            <a:r>
              <a:rPr lang="es-ES" dirty="0">
                <a:solidFill>
                  <a:schemeClr val="tx2"/>
                </a:solidFill>
              </a:rPr>
              <a:t>C) cumplimiento de una obligación legal aplicable al responsable del tratamiento; </a:t>
            </a:r>
          </a:p>
          <a:p>
            <a:r>
              <a:rPr lang="es-ES" dirty="0">
                <a:solidFill>
                  <a:schemeClr val="tx2"/>
                </a:solidFill>
              </a:rPr>
              <a:t>D) proteger intereses vitales del interesado o de otra persona física; </a:t>
            </a:r>
          </a:p>
          <a:p>
            <a:r>
              <a:rPr lang="es-ES" dirty="0">
                <a:solidFill>
                  <a:schemeClr val="tx2"/>
                </a:solidFill>
              </a:rPr>
              <a:t>E) cumplimiento de una misión realizada en interés público o en el ejercicio de poderes públicos;</a:t>
            </a:r>
          </a:p>
          <a:p>
            <a:r>
              <a:rPr lang="es-ES" dirty="0">
                <a:solidFill>
                  <a:schemeClr val="tx2"/>
                </a:solidFill>
              </a:rPr>
              <a:t>F) satisfacción de intereses legítimos perseguidos por el responsable del tratamiento o por un tercero, siempre que sobre dichos intereses no prevalezcan los intereses o los derechos y libertades fundamentales del interesado que requieran la protección de datos personales, en particular cuando el interesado sea un niño.</a:t>
            </a: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6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s-ES" b="1" dirty="0">
                <a:solidFill>
                  <a:schemeClr val="accent2"/>
                </a:solidFill>
              </a:rPr>
            </a:br>
            <a:r>
              <a:rPr lang="es-ES" b="1" dirty="0">
                <a:solidFill>
                  <a:schemeClr val="accent2"/>
                </a:solidFill>
              </a:rPr>
              <a:t>Legitimación en el sector educativo</a:t>
            </a:r>
            <a:br>
              <a:rPr lang="es-ES" b="1" dirty="0">
                <a:solidFill>
                  <a:schemeClr val="accent2"/>
                </a:solidFill>
              </a:rPr>
            </a:br>
            <a:r>
              <a:rPr lang="es-ES" sz="4400" dirty="0">
                <a:solidFill>
                  <a:schemeClr val="accent2"/>
                </a:solidFill>
              </a:rPr>
              <a:t>(alumnos)</a:t>
            </a:r>
            <a:br>
              <a:rPr lang="es-ES" sz="4400" dirty="0">
                <a:solidFill>
                  <a:schemeClr val="accent2"/>
                </a:solidFill>
              </a:rPr>
            </a:br>
            <a:endParaRPr lang="es-ES" b="1" dirty="0">
              <a:solidFill>
                <a:schemeClr val="accent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b="1" dirty="0">
              <a:solidFill>
                <a:schemeClr val="accent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Ley Orgánica 2/2006</a:t>
            </a:r>
            <a:r>
              <a:rPr lang="es-ES" dirty="0">
                <a:solidFill>
                  <a:schemeClr val="tx2"/>
                </a:solidFill>
              </a:rPr>
              <a:t>, de 3 de mayo, </a:t>
            </a:r>
            <a:r>
              <a:rPr lang="es-ES" b="1" dirty="0">
                <a:solidFill>
                  <a:schemeClr val="accent2"/>
                </a:solidFill>
              </a:rPr>
              <a:t>de Educación</a:t>
            </a:r>
            <a:r>
              <a:rPr lang="es-ES" dirty="0">
                <a:solidFill>
                  <a:schemeClr val="tx2"/>
                </a:solidFill>
              </a:rPr>
              <a:t>, D.A. 23ª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Los centros docentes podrán recabar los datos personales de su alumnado que sean </a:t>
            </a:r>
            <a:r>
              <a:rPr lang="es-ES" b="1" dirty="0">
                <a:solidFill>
                  <a:schemeClr val="accent2"/>
                </a:solidFill>
              </a:rPr>
              <a:t>necesarios</a:t>
            </a:r>
            <a:r>
              <a:rPr lang="es-ES" dirty="0">
                <a:solidFill>
                  <a:schemeClr val="tx2"/>
                </a:solidFill>
              </a:rPr>
              <a:t> para el ejercicio de su </a:t>
            </a:r>
            <a:r>
              <a:rPr lang="es-ES" b="1" dirty="0">
                <a:solidFill>
                  <a:schemeClr val="accent2"/>
                </a:solidFill>
              </a:rPr>
              <a:t>función educativa</a:t>
            </a:r>
            <a:r>
              <a:rPr lang="es-ES" dirty="0">
                <a:solidFill>
                  <a:schemeClr val="tx2"/>
                </a:solidFill>
              </a:rPr>
              <a:t>. Dichos datos </a:t>
            </a:r>
            <a:r>
              <a:rPr lang="es-ES" b="1" dirty="0">
                <a:solidFill>
                  <a:schemeClr val="accent2"/>
                </a:solidFill>
              </a:rPr>
              <a:t>podrán hacer referencia </a:t>
            </a:r>
            <a:r>
              <a:rPr lang="es-ES" dirty="0">
                <a:solidFill>
                  <a:schemeClr val="tx2"/>
                </a:solidFill>
              </a:rPr>
              <a:t>al origen y ambiente familiar y social, a características o condiciones personales, al desarrollo y resultados de su escolarización, así como a aquellas otras circunstancias cuyo conocimiento sea necesario para la educación y </a:t>
            </a:r>
            <a:r>
              <a:rPr lang="es-ES" b="1" dirty="0">
                <a:solidFill>
                  <a:schemeClr val="accent2"/>
                </a:solidFill>
              </a:rPr>
              <a:t>orientación </a:t>
            </a:r>
            <a:r>
              <a:rPr lang="es-ES" dirty="0">
                <a:solidFill>
                  <a:schemeClr val="tx2"/>
                </a:solidFill>
              </a:rPr>
              <a:t>de los alumnos</a:t>
            </a:r>
          </a:p>
        </p:txBody>
      </p:sp>
    </p:spTree>
    <p:extLst>
      <p:ext uri="{BB962C8B-B14F-4D97-AF65-F5344CB8AC3E}">
        <p14:creationId xmlns:p14="http://schemas.microsoft.com/office/powerpoint/2010/main" val="3491416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Legitimación en el sector educativo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>
                <a:solidFill>
                  <a:schemeClr val="tx2"/>
                </a:solidFill>
              </a:rPr>
              <a:t>Los </a:t>
            </a:r>
            <a:r>
              <a:rPr lang="es-ES" sz="2400" dirty="0">
                <a:solidFill>
                  <a:schemeClr val="accent2"/>
                </a:solidFill>
              </a:rPr>
              <a:t>padres o tutores </a:t>
            </a:r>
            <a:r>
              <a:rPr lang="es-ES" sz="2400" dirty="0">
                <a:solidFill>
                  <a:schemeClr val="tx2"/>
                </a:solidFill>
              </a:rPr>
              <a:t>y los propios alumnos deberán </a:t>
            </a:r>
            <a:r>
              <a:rPr lang="es-ES" sz="2400" dirty="0">
                <a:solidFill>
                  <a:schemeClr val="accent2"/>
                </a:solidFill>
              </a:rPr>
              <a:t>colaborar</a:t>
            </a:r>
            <a:r>
              <a:rPr lang="es-ES" sz="2400" dirty="0">
                <a:solidFill>
                  <a:schemeClr val="tx2"/>
                </a:solidFill>
              </a:rPr>
              <a:t> en la obtención de la información a la que hace referencia este artículo. </a:t>
            </a:r>
            <a:r>
              <a:rPr lang="es-ES" sz="2400" b="1" dirty="0">
                <a:solidFill>
                  <a:schemeClr val="accent2"/>
                </a:solidFill>
              </a:rPr>
              <a:t>La incorporación de un alumno a un centro docente supondrá el consentimiento para el tratamiento de sus datos </a:t>
            </a:r>
            <a:r>
              <a:rPr lang="es-ES" sz="2400" dirty="0">
                <a:solidFill>
                  <a:schemeClr val="tx2"/>
                </a:solidFill>
              </a:rPr>
              <a:t>y, en su caso, la cesión de datos procedentes del centro en el que hubiera estado escolarizado con anterioridad, en los términos establecidos en la legislación sobre protección de datos. En todo caso, la información a la que se refiere este apartado será la </a:t>
            </a:r>
            <a:r>
              <a:rPr lang="es-ES" sz="2400" b="1" dirty="0">
                <a:solidFill>
                  <a:schemeClr val="accent2"/>
                </a:solidFill>
              </a:rPr>
              <a:t>estrictamente necesaria para la función docente y orientadora</a:t>
            </a:r>
            <a:r>
              <a:rPr lang="es-ES" sz="2400" dirty="0">
                <a:solidFill>
                  <a:schemeClr val="tx2"/>
                </a:solidFill>
              </a:rPr>
              <a:t>, </a:t>
            </a:r>
            <a:r>
              <a:rPr lang="es-ES" sz="2400" b="1" dirty="0">
                <a:solidFill>
                  <a:schemeClr val="accent2"/>
                </a:solidFill>
              </a:rPr>
              <a:t>no pudiendo tratarse con fines diferentes del educativo sin CONSENTIMIENTO EXPRESO.</a:t>
            </a:r>
          </a:p>
          <a:p>
            <a:pPr marL="0" indent="0">
              <a:buNone/>
            </a:pPr>
            <a:endParaRPr lang="es-ES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s-ES" sz="2400" dirty="0">
                <a:solidFill>
                  <a:schemeClr val="tx2"/>
                </a:solidFill>
              </a:rPr>
              <a:t>Ojo: LOE anterior al RGPD. Posible aplicación de otras bases de legitimación</a:t>
            </a:r>
          </a:p>
        </p:txBody>
      </p:sp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0652E924-2488-4340-AD56-EF499E03B965}"/>
              </a:ext>
            </a:extLst>
          </p:cNvPr>
          <p:cNvSpPr/>
          <p:nvPr/>
        </p:nvSpPr>
        <p:spPr>
          <a:xfrm rot="9210237">
            <a:off x="7010404" y="4669110"/>
            <a:ext cx="1208117" cy="4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7281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Legitimación en el sector educativo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¿Ejemplo típico de necesidad de consentimiento? </a:t>
            </a:r>
            <a:r>
              <a:rPr lang="es-ES" sz="2400" b="1" dirty="0">
                <a:solidFill>
                  <a:schemeClr val="accent2"/>
                </a:solidFill>
              </a:rPr>
              <a:t>FOTOGRAFÍAS</a:t>
            </a:r>
          </a:p>
          <a:p>
            <a:pPr marL="0" indent="0">
              <a:buNone/>
            </a:pPr>
            <a:endParaRPr lang="es-ES" sz="2400" b="1" dirty="0">
              <a:solidFill>
                <a:schemeClr val="tx2"/>
              </a:solidFill>
            </a:endParaRPr>
          </a:p>
          <a:p>
            <a:pPr lvl="1"/>
            <a:r>
              <a:rPr lang="es-ES" sz="2000" b="1" dirty="0">
                <a:solidFill>
                  <a:schemeClr val="tx2"/>
                </a:solidFill>
              </a:rPr>
              <a:t>listado de autorizaciones en los documentos de los centros.</a:t>
            </a:r>
          </a:p>
          <a:p>
            <a:pPr lvl="1"/>
            <a:r>
              <a:rPr lang="es-ES" sz="2000" b="1" dirty="0">
                <a:solidFill>
                  <a:schemeClr val="tx2"/>
                </a:solidFill>
              </a:rPr>
              <a:t>necesidad de un correcto control para evitar problemas.</a:t>
            </a:r>
          </a:p>
          <a:p>
            <a:pPr lvl="2"/>
            <a:r>
              <a:rPr lang="es-ES" sz="1600" b="1" dirty="0">
                <a:solidFill>
                  <a:schemeClr val="tx2"/>
                </a:solidFill>
              </a:rPr>
              <a:t>actividades terceros</a:t>
            </a:r>
          </a:p>
          <a:p>
            <a:pPr marL="0" indent="0">
              <a:buNone/>
            </a:pPr>
            <a:endParaRPr lang="es-ES" sz="24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¿Consentimiento prestado por los menores?</a:t>
            </a:r>
          </a:p>
          <a:p>
            <a:pPr marL="0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	Menores de 14 años: NO, siempre progenitores/tutor</a:t>
            </a:r>
          </a:p>
          <a:p>
            <a:pPr marL="0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	14 años cumplidos: </a:t>
            </a:r>
            <a:r>
              <a:rPr lang="es-ES" sz="2400" b="1" dirty="0">
                <a:solidFill>
                  <a:schemeClr val="accent2"/>
                </a:solidFill>
              </a:rPr>
              <a:t>SÍ</a:t>
            </a:r>
            <a:r>
              <a:rPr lang="es-ES" sz="2400" b="1" dirty="0">
                <a:solidFill>
                  <a:schemeClr val="tx2"/>
                </a:solidFill>
              </a:rPr>
              <a:t> pueden prestarlo</a:t>
            </a:r>
          </a:p>
          <a:p>
            <a:pPr marL="0" indent="0">
              <a:buNone/>
            </a:pPr>
            <a:endParaRPr lang="es-ES" sz="24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8137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¿Nuevo tratamiento?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>
              <a:solidFill>
                <a:schemeClr val="tx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Antes de iniciar </a:t>
            </a:r>
            <a:r>
              <a:rPr lang="es-ES" dirty="0">
                <a:solidFill>
                  <a:schemeClr val="tx2"/>
                </a:solidFill>
              </a:rPr>
              <a:t>cualquier nuevo tratamiento debe </a:t>
            </a:r>
            <a:r>
              <a:rPr lang="es-ES" b="1" dirty="0">
                <a:solidFill>
                  <a:schemeClr val="accent2"/>
                </a:solidFill>
              </a:rPr>
              <a:t>consultarse</a:t>
            </a:r>
            <a:r>
              <a:rPr lang="es-ES" dirty="0">
                <a:solidFill>
                  <a:schemeClr val="tx2"/>
                </a:solidFill>
              </a:rPr>
              <a:t> con el </a:t>
            </a:r>
            <a:r>
              <a:rPr lang="es-ES" b="1" dirty="0">
                <a:solidFill>
                  <a:schemeClr val="accent2"/>
                </a:solidFill>
              </a:rPr>
              <a:t>responsable del centro </a:t>
            </a:r>
            <a:r>
              <a:rPr lang="es-ES" dirty="0">
                <a:solidFill>
                  <a:schemeClr val="tx2"/>
                </a:solidFill>
              </a:rPr>
              <a:t>y con el </a:t>
            </a:r>
            <a:r>
              <a:rPr lang="es-ES" b="1" dirty="0">
                <a:solidFill>
                  <a:schemeClr val="accent2"/>
                </a:solidFill>
              </a:rPr>
              <a:t>delegado de protección de datos </a:t>
            </a:r>
            <a:r>
              <a:rPr lang="es-ES" dirty="0">
                <a:solidFill>
                  <a:schemeClr val="tx2"/>
                </a:solidFill>
              </a:rPr>
              <a:t>para determinar, entre otras cosas, si se puede llevar cabo ese tratamiento.</a:t>
            </a:r>
          </a:p>
        </p:txBody>
      </p:sp>
    </p:spTree>
    <p:extLst>
      <p:ext uri="{BB962C8B-B14F-4D97-AF65-F5344CB8AC3E}">
        <p14:creationId xmlns:p14="http://schemas.microsoft.com/office/powerpoint/2010/main" val="1504684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Información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s-ES" sz="4400" dirty="0">
                <a:solidFill>
                  <a:schemeClr val="tx2"/>
                </a:solidFill>
              </a:rPr>
              <a:t>Siempre, </a:t>
            </a:r>
            <a:r>
              <a:rPr lang="es-ES" sz="4400" b="1" dirty="0">
                <a:solidFill>
                  <a:schemeClr val="accent2"/>
                </a:solidFill>
              </a:rPr>
              <a:t>antes</a:t>
            </a:r>
            <a:r>
              <a:rPr lang="es-ES" sz="4400" dirty="0">
                <a:solidFill>
                  <a:schemeClr val="tx2"/>
                </a:solidFill>
              </a:rPr>
              <a:t> de recabar datos para un tratamiento se debe ofrecer determinado </a:t>
            </a:r>
            <a:r>
              <a:rPr lang="es-ES" sz="4400" b="1" dirty="0">
                <a:solidFill>
                  <a:schemeClr val="accent2"/>
                </a:solidFill>
              </a:rPr>
              <a:t>contenido informativo</a:t>
            </a:r>
            <a:r>
              <a:rPr lang="es-ES" sz="4400" dirty="0">
                <a:solidFill>
                  <a:schemeClr val="tx2"/>
                </a:solidFill>
              </a:rPr>
              <a:t>:</a:t>
            </a:r>
            <a:r>
              <a:rPr lang="es-ES" sz="4400" b="1" dirty="0">
                <a:solidFill>
                  <a:schemeClr val="tx2"/>
                </a:solidFill>
              </a:rPr>
              <a:t> </a:t>
            </a:r>
            <a:r>
              <a:rPr lang="es-ES" sz="4400" dirty="0">
                <a:solidFill>
                  <a:schemeClr val="tx2"/>
                </a:solidFill>
              </a:rPr>
              <a:t>arts. 13 y 14 RGPD.</a:t>
            </a: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Identidad + datos contacto responsable tratamiento</a:t>
            </a:r>
          </a:p>
          <a:p>
            <a:r>
              <a:rPr lang="es-ES" dirty="0">
                <a:solidFill>
                  <a:schemeClr val="tx2"/>
                </a:solidFill>
              </a:rPr>
              <a:t>Datos de contacto del DPD.</a:t>
            </a:r>
          </a:p>
          <a:p>
            <a:r>
              <a:rPr lang="es-ES" dirty="0">
                <a:solidFill>
                  <a:schemeClr val="tx2"/>
                </a:solidFill>
              </a:rPr>
              <a:t>Fines del tratamiento</a:t>
            </a:r>
          </a:p>
          <a:p>
            <a:r>
              <a:rPr lang="es-ES" dirty="0">
                <a:solidFill>
                  <a:schemeClr val="tx2"/>
                </a:solidFill>
              </a:rPr>
              <a:t>Base jurídica o legitimación tratamiento (art. 6 RGPD + art. 9 RGPD si datos categorías especiales).</a:t>
            </a:r>
          </a:p>
          <a:p>
            <a:r>
              <a:rPr lang="es-ES" dirty="0">
                <a:solidFill>
                  <a:schemeClr val="tx2"/>
                </a:solidFill>
              </a:rPr>
              <a:t>Si esa base es el consentimiento de la posibilidad de retirarlo.</a:t>
            </a:r>
          </a:p>
          <a:p>
            <a:r>
              <a:rPr lang="es-ES" dirty="0">
                <a:solidFill>
                  <a:schemeClr val="tx2"/>
                </a:solidFill>
              </a:rPr>
              <a:t>Si es el interés legítimo, especificar cuál es.</a:t>
            </a:r>
          </a:p>
          <a:p>
            <a:r>
              <a:rPr lang="es-ES" dirty="0">
                <a:solidFill>
                  <a:schemeClr val="tx2"/>
                </a:solidFill>
              </a:rPr>
              <a:t>Carácter voluntario o obligatorio facilitación de los datos</a:t>
            </a:r>
          </a:p>
          <a:p>
            <a:r>
              <a:rPr lang="es-ES" dirty="0">
                <a:solidFill>
                  <a:schemeClr val="tx2"/>
                </a:solidFill>
              </a:rPr>
              <a:t>Plazo o criterios conservación de la información.</a:t>
            </a:r>
          </a:p>
          <a:p>
            <a:r>
              <a:rPr lang="es-ES" dirty="0">
                <a:solidFill>
                  <a:schemeClr val="tx2"/>
                </a:solidFill>
              </a:rPr>
              <a:t>Existencia decisiones automatizadas /elaboración perfiles.</a:t>
            </a:r>
          </a:p>
          <a:p>
            <a:r>
              <a:rPr lang="es-ES" dirty="0">
                <a:solidFill>
                  <a:schemeClr val="tx2"/>
                </a:solidFill>
              </a:rPr>
              <a:t>Previsión transferencias a terceros países.</a:t>
            </a:r>
          </a:p>
          <a:p>
            <a:r>
              <a:rPr lang="es-ES" dirty="0">
                <a:solidFill>
                  <a:schemeClr val="tx2"/>
                </a:solidFill>
              </a:rPr>
              <a:t>Ejercicio de derechos reconocidos en la normativa</a:t>
            </a:r>
          </a:p>
          <a:p>
            <a:r>
              <a:rPr lang="es-ES" dirty="0">
                <a:solidFill>
                  <a:schemeClr val="tx2"/>
                </a:solidFill>
              </a:rPr>
              <a:t>Derecho a presentar reclamación ante las Autoridades de Control.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909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convenciones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s-ES" dirty="0">
              <a:solidFill>
                <a:schemeClr val="tx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AEPD</a:t>
            </a:r>
            <a:r>
              <a:rPr lang="es-ES" dirty="0">
                <a:solidFill>
                  <a:schemeClr val="tx2"/>
                </a:solidFill>
              </a:rPr>
              <a:t> = Agencia Española de Protección de Datos.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RGPD</a:t>
            </a:r>
            <a:r>
              <a:rPr lang="es-ES" dirty="0">
                <a:solidFill>
                  <a:schemeClr val="tx2"/>
                </a:solidFill>
              </a:rPr>
              <a:t> = Reglamento (UE) 2016/679 del Parlamento y del Consejo relativo a la protección de las personas físicas en lo que respecta al tratamiento de datos personales.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LOPDGDD</a:t>
            </a:r>
            <a:r>
              <a:rPr lang="es-ES" dirty="0">
                <a:solidFill>
                  <a:schemeClr val="tx2"/>
                </a:solidFill>
              </a:rPr>
              <a:t> = Ley Orgánica 3/2018, de 5 de diciembre, de protección de datos personales y garantías de los derechos digitales.</a:t>
            </a:r>
          </a:p>
          <a:p>
            <a:pPr marL="0" indent="0" algn="ctr">
              <a:buNone/>
            </a:pPr>
            <a:r>
              <a:rPr lang="es-ES" sz="1400" dirty="0">
                <a:solidFill>
                  <a:schemeClr val="accent2"/>
                </a:solidFill>
              </a:rPr>
              <a:t>--------------------------------------------------------------------------------------------------------------------------------------------------------------------------------</a:t>
            </a:r>
          </a:p>
          <a:p>
            <a:r>
              <a:rPr lang="es-ES" b="1" dirty="0">
                <a:solidFill>
                  <a:schemeClr val="accent2"/>
                </a:solidFill>
              </a:rPr>
              <a:t>LOPD</a:t>
            </a:r>
            <a:r>
              <a:rPr lang="es-ES" dirty="0">
                <a:solidFill>
                  <a:schemeClr val="tx2"/>
                </a:solidFill>
              </a:rPr>
              <a:t> = Ley Orgánica 15/1999, de 13 de diciembre de protección de datos personales.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RDLOPD</a:t>
            </a:r>
            <a:r>
              <a:rPr lang="es-ES" dirty="0">
                <a:solidFill>
                  <a:schemeClr val="tx2"/>
                </a:solidFill>
              </a:rPr>
              <a:t> = Real Decreto 1720/2007, de 21 de diciembre, Reglamento de desarrollo de la LOPD.</a:t>
            </a: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704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Información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tx2"/>
                </a:solidFill>
              </a:rPr>
              <a:t>Siempre, </a:t>
            </a:r>
            <a:r>
              <a:rPr lang="es-ES" b="1" dirty="0">
                <a:solidFill>
                  <a:schemeClr val="accent2"/>
                </a:solidFill>
              </a:rPr>
              <a:t>antes</a:t>
            </a:r>
            <a:r>
              <a:rPr lang="es-ES" dirty="0">
                <a:solidFill>
                  <a:schemeClr val="tx2"/>
                </a:solidFill>
              </a:rPr>
              <a:t> de recabar datos para un tratamiento se debe ofrecer determinado </a:t>
            </a:r>
            <a:r>
              <a:rPr lang="es-ES" b="1" dirty="0">
                <a:solidFill>
                  <a:schemeClr val="accent2"/>
                </a:solidFill>
              </a:rPr>
              <a:t>contenido informativo</a:t>
            </a:r>
            <a:r>
              <a:rPr lang="es-ES" dirty="0">
                <a:solidFill>
                  <a:schemeClr val="tx2"/>
                </a:solidFill>
              </a:rPr>
              <a:t>:</a:t>
            </a:r>
            <a:r>
              <a:rPr lang="es-ES" b="1" dirty="0">
                <a:solidFill>
                  <a:schemeClr val="tx2"/>
                </a:solidFill>
              </a:rPr>
              <a:t> </a:t>
            </a:r>
            <a:r>
              <a:rPr lang="es-ES" dirty="0">
                <a:solidFill>
                  <a:schemeClr val="tx2"/>
                </a:solidFill>
              </a:rPr>
              <a:t>arts. 13 y 14 RGPD.</a:t>
            </a: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Cláusulas informativas incorporadas a formularios</a:t>
            </a:r>
          </a:p>
          <a:p>
            <a:r>
              <a:rPr lang="es-ES" dirty="0">
                <a:solidFill>
                  <a:schemeClr val="tx2"/>
                </a:solidFill>
              </a:rPr>
              <a:t>Tener en cuenta recogida datos a través de las webs</a:t>
            </a:r>
          </a:p>
          <a:p>
            <a:r>
              <a:rPr lang="es-ES" dirty="0">
                <a:solidFill>
                  <a:schemeClr val="tx2"/>
                </a:solidFill>
              </a:rPr>
              <a:t>Cartelería en según que tratamientos: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Videovigilancia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Grabaciones partidos en pabellones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19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Conservación de los datos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tx2"/>
                </a:solidFill>
              </a:rPr>
              <a:t>Dos perspectivas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¿</a:t>
            </a:r>
            <a:r>
              <a:rPr lang="es-ES" dirty="0">
                <a:solidFill>
                  <a:schemeClr val="accent2"/>
                </a:solidFill>
              </a:rPr>
              <a:t>Dónde</a:t>
            </a:r>
            <a:r>
              <a:rPr lang="es-ES" dirty="0">
                <a:solidFill>
                  <a:schemeClr val="tx2"/>
                </a:solidFill>
              </a:rPr>
              <a:t> se deben conservar los datos?</a:t>
            </a:r>
          </a:p>
          <a:p>
            <a:pPr marL="457200" lvl="1" indent="0">
              <a:buNone/>
            </a:pPr>
            <a:r>
              <a:rPr lang="es-ES" dirty="0">
                <a:solidFill>
                  <a:schemeClr val="tx2"/>
                </a:solidFill>
              </a:rPr>
              <a:t> 	</a:t>
            </a:r>
            <a:r>
              <a:rPr lang="es-ES" sz="2000" dirty="0">
                <a:solidFill>
                  <a:schemeClr val="tx2"/>
                </a:solidFill>
              </a:rPr>
              <a:t>En los dispositivos/mobiliario/ubicaciones determinados por el centro.</a:t>
            </a:r>
          </a:p>
          <a:p>
            <a:pPr marL="457200" lvl="1" indent="0">
              <a:buNone/>
            </a:pPr>
            <a:r>
              <a:rPr lang="es-ES" sz="2000" dirty="0">
                <a:solidFill>
                  <a:schemeClr val="tx2"/>
                </a:solidFill>
              </a:rPr>
              <a:t>	Ojo uso aplicaciones no autorizadas por el centro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¿Durante cuánto </a:t>
            </a:r>
            <a:r>
              <a:rPr lang="es-ES" dirty="0">
                <a:solidFill>
                  <a:schemeClr val="accent2"/>
                </a:solidFill>
              </a:rPr>
              <a:t>tiempo</a:t>
            </a:r>
            <a:r>
              <a:rPr lang="es-ES" dirty="0">
                <a:solidFill>
                  <a:schemeClr val="tx2"/>
                </a:solidFill>
              </a:rPr>
              <a:t>? </a:t>
            </a:r>
          </a:p>
          <a:p>
            <a:pPr marL="914400" lvl="2" indent="0">
              <a:buNone/>
            </a:pPr>
            <a:r>
              <a:rPr lang="es-ES" dirty="0">
                <a:solidFill>
                  <a:schemeClr val="tx2"/>
                </a:solidFill>
              </a:rPr>
              <a:t>De acuerdo con los plazos de conservación que establezca el centro, bien  por decisión propia o por venir establecido en la normativa de aplicación.</a:t>
            </a:r>
          </a:p>
          <a:p>
            <a:pPr marL="914400" lvl="2" indent="0">
              <a:buNone/>
            </a:pPr>
            <a:r>
              <a:rPr lang="es-ES" dirty="0">
                <a:solidFill>
                  <a:schemeClr val="tx2"/>
                </a:solidFill>
              </a:rPr>
              <a:t>Es necesario respetar los plazos de conservación y seguir los </a:t>
            </a:r>
            <a:r>
              <a:rPr lang="es-ES" dirty="0">
                <a:solidFill>
                  <a:schemeClr val="accent2"/>
                </a:solidFill>
              </a:rPr>
              <a:t>protocolos de eliminación</a:t>
            </a:r>
          </a:p>
        </p:txBody>
      </p:sp>
    </p:spTree>
    <p:extLst>
      <p:ext uri="{BB962C8B-B14F-4D97-AF65-F5344CB8AC3E}">
        <p14:creationId xmlns:p14="http://schemas.microsoft.com/office/powerpoint/2010/main" val="19128588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Clases on line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>
                <a:solidFill>
                  <a:schemeClr val="tx2"/>
                </a:solidFill>
              </a:rPr>
              <a:t>Escenario nuevo provocado por el COVID-19</a:t>
            </a:r>
          </a:p>
          <a:p>
            <a:r>
              <a:rPr lang="es-ES" dirty="0">
                <a:solidFill>
                  <a:schemeClr val="tx2"/>
                </a:solidFill>
              </a:rPr>
              <a:t>Tránsito de algo puntual a ser la tónica habitual.</a:t>
            </a:r>
          </a:p>
          <a:p>
            <a:r>
              <a:rPr lang="es-ES" dirty="0">
                <a:solidFill>
                  <a:schemeClr val="tx2"/>
                </a:solidFill>
              </a:rPr>
              <a:t>Captación y/o grabación de imagen y voz profesorado y alumnado, nombre, captación entorno familiar…</a:t>
            </a:r>
          </a:p>
          <a:p>
            <a:r>
              <a:rPr lang="es-ES" dirty="0">
                <a:solidFill>
                  <a:schemeClr val="tx2"/>
                </a:solidFill>
              </a:rPr>
              <a:t> ¿Es posible? Sí, porque se hace necesario para el desarrollo de la función educativa del centro + cumplimiento obligaciones legales</a:t>
            </a:r>
          </a:p>
          <a:p>
            <a:r>
              <a:rPr lang="es-ES" dirty="0">
                <a:solidFill>
                  <a:schemeClr val="tx2"/>
                </a:solidFill>
              </a:rPr>
              <a:t>Necesario establecer y difundir normas de juego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Herramientas aprobadas por el centro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Determinar si va a realizarse grabación y dónde se va a poder acceder. Avisar comienzo clase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Accesos restringidos 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Otros usos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Información sobre tratamiento de datos personales</a:t>
            </a:r>
          </a:p>
          <a:p>
            <a:pPr lvl="1"/>
            <a:r>
              <a:rPr lang="es-ES" dirty="0">
                <a:solidFill>
                  <a:schemeClr val="tx2"/>
                </a:solidFill>
                <a:highlight>
                  <a:srgbClr val="FFFF00"/>
                </a:highlight>
              </a:rPr>
              <a:t>No difusión redes sociales, programas de mensajería, descarga… por alumnos o profesores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Conservación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8772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494" y="365125"/>
            <a:ext cx="8450725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Captación imagen/voz alumnos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>
                <a:solidFill>
                  <a:schemeClr val="tx2"/>
                </a:solidFill>
              </a:rPr>
              <a:t>Por el </a:t>
            </a:r>
            <a:r>
              <a:rPr lang="es-ES" b="1" dirty="0">
                <a:solidFill>
                  <a:schemeClr val="accent2"/>
                </a:solidFill>
              </a:rPr>
              <a:t>centro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Fines educativos: sí, sin necesidad de consentimiento.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Sólo accesible profesor/alumnos implicados en la actividad educativa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No habilita para difundir en la web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Difusión por el centro en su web, RRSS, revistas…: consentimiento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Captación en eventos en el entorno escolar para ponerlas a disposición de los padres: sí, pero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Acceso restringido en entorno seguro o distribución directa. Políticas de seguridad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A cada grupo lo suyo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Recordatorio a padres de no pueden divulgarlas de forma abierta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Fuera del entorno escolar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Fines educativos: sí, mismas condiciones anteriores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Otros fines: consentimiento</a:t>
            </a:r>
          </a:p>
          <a:p>
            <a:pPr lvl="2"/>
            <a:endParaRPr lang="es-ES" dirty="0">
              <a:solidFill>
                <a:schemeClr val="tx2"/>
              </a:solidFill>
            </a:endParaRPr>
          </a:p>
          <a:p>
            <a:pPr lvl="2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4942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494" y="365125"/>
            <a:ext cx="8450725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Captación imagen/voz alumnos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Por el </a:t>
            </a:r>
            <a:r>
              <a:rPr lang="es-ES" b="1" dirty="0">
                <a:solidFill>
                  <a:schemeClr val="accent2"/>
                </a:solidFill>
              </a:rPr>
              <a:t>centro</a:t>
            </a:r>
          </a:p>
          <a:p>
            <a:pPr lvl="2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Necesidad de establecer protocolos que contemplen, entre otras cosas: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¿Con qué dispositivo se captan?</a:t>
            </a:r>
          </a:p>
          <a:p>
            <a:pPr lvl="3"/>
            <a:r>
              <a:rPr lang="es-ES" dirty="0">
                <a:solidFill>
                  <a:schemeClr val="tx2"/>
                </a:solidFill>
              </a:rPr>
              <a:t>¿del centro?</a:t>
            </a:r>
          </a:p>
          <a:p>
            <a:pPr lvl="3"/>
            <a:r>
              <a:rPr lang="es-ES" dirty="0">
                <a:solidFill>
                  <a:schemeClr val="tx2"/>
                </a:solidFill>
              </a:rPr>
              <a:t>¿del profesor? ¿las eliminas luego?¿las guardas? ¿las pasas? ¿tienes medidas de seguridad en el terminal?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¿Quién las custodia?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¿Quién puede subirlas a la web/</a:t>
            </a:r>
            <a:r>
              <a:rPr lang="es-ES" dirty="0" err="1">
                <a:solidFill>
                  <a:schemeClr val="tx2"/>
                </a:solidFill>
              </a:rPr>
              <a:t>rrss</a:t>
            </a:r>
            <a:r>
              <a:rPr lang="es-ES" dirty="0">
                <a:solidFill>
                  <a:schemeClr val="tx2"/>
                </a:solidFill>
              </a:rPr>
              <a:t>?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Control de contenidos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¿Cuánto tiempo se mantienen expuestas?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¿Cuándo se eliminan?</a:t>
            </a:r>
          </a:p>
          <a:p>
            <a:pPr lvl="2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051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494" y="365125"/>
            <a:ext cx="8450725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Captación imagen/voz alumnos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Por los </a:t>
            </a:r>
            <a:r>
              <a:rPr lang="es-ES" b="1" dirty="0">
                <a:solidFill>
                  <a:schemeClr val="accent2"/>
                </a:solidFill>
              </a:rPr>
              <a:t>padres/tutores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Grabaciones en eventos: sí, </a:t>
            </a:r>
            <a:r>
              <a:rPr lang="es-ES" dirty="0">
                <a:solidFill>
                  <a:schemeClr val="accent2"/>
                </a:solidFill>
              </a:rPr>
              <a:t>uso social </a:t>
            </a:r>
            <a:r>
              <a:rPr lang="es-ES" dirty="0">
                <a:solidFill>
                  <a:schemeClr val="tx2"/>
                </a:solidFill>
              </a:rPr>
              <a:t>pero para su uso personal y doméstico: difusión solo ámbito privado, familiar, amistad.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¿Prohibir fotografía/vídeo? No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Conveniencia de que el centro recuerde esas condiciones: CARTELES /INFO EN CIRCULARES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¿Y si un padre dice que no quiere que se capte a su hijo/a en un evento?</a:t>
            </a:r>
          </a:p>
          <a:p>
            <a:pPr lvl="3"/>
            <a:r>
              <a:rPr lang="es-ES" dirty="0">
                <a:solidFill>
                  <a:schemeClr val="tx2"/>
                </a:solidFill>
              </a:rPr>
              <a:t>Se le explica lo anterior</a:t>
            </a:r>
          </a:p>
          <a:p>
            <a:pPr lvl="3"/>
            <a:r>
              <a:rPr lang="es-ES" dirty="0">
                <a:solidFill>
                  <a:schemeClr val="tx2"/>
                </a:solidFill>
              </a:rPr>
              <a:t>No se debe impedir al alumno participar en el evento</a:t>
            </a:r>
          </a:p>
          <a:p>
            <a:pPr marL="1371600" lvl="3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lvl="2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0901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494" y="365125"/>
            <a:ext cx="8450725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Captación imagen/voz alumnos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>
                <a:solidFill>
                  <a:schemeClr val="tx2"/>
                </a:solidFill>
              </a:rPr>
              <a:t>¿Captación o grabación por </a:t>
            </a:r>
            <a:r>
              <a:rPr lang="es-ES" b="1" dirty="0">
                <a:solidFill>
                  <a:schemeClr val="accent2"/>
                </a:solidFill>
              </a:rPr>
              <a:t>terceros</a:t>
            </a:r>
            <a:r>
              <a:rPr lang="es-ES" dirty="0">
                <a:solidFill>
                  <a:schemeClr val="tx2"/>
                </a:solidFill>
              </a:rPr>
              <a:t>, por ejemplo, en visitas culturales?</a:t>
            </a:r>
          </a:p>
          <a:p>
            <a:pPr lvl="1"/>
            <a:r>
              <a:rPr lang="es-ES" dirty="0">
                <a:solidFill>
                  <a:schemeClr val="accent2"/>
                </a:solidFill>
              </a:rPr>
              <a:t>Consentimiento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¿Quién lo tiene que solicitar? </a:t>
            </a:r>
            <a:r>
              <a:rPr lang="es-ES" dirty="0">
                <a:solidFill>
                  <a:schemeClr val="accent2"/>
                </a:solidFill>
              </a:rPr>
              <a:t>El tercero </a:t>
            </a:r>
            <a:r>
              <a:rPr lang="es-ES" dirty="0">
                <a:solidFill>
                  <a:schemeClr val="tx2"/>
                </a:solidFill>
              </a:rPr>
              <a:t>que quiere usar esas fotografías/vídeos.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Solicitud de consentimiento tiene que venir acompañada de la </a:t>
            </a:r>
            <a:r>
              <a:rPr lang="es-ES" dirty="0">
                <a:solidFill>
                  <a:schemeClr val="accent2"/>
                </a:solidFill>
              </a:rPr>
              <a:t>información</a:t>
            </a:r>
            <a:r>
              <a:rPr lang="es-ES" dirty="0">
                <a:solidFill>
                  <a:schemeClr val="tx2"/>
                </a:solidFill>
              </a:rPr>
              <a:t> prevista en el RGPD.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Centro como colaborador en la recogida de los consentimiento, pero todo se lo tiene que dar el tercero.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No se puede impedir participar a los alumnos que no han dado consentimiento. Implica estar pendiente de que no salga en las fotos.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marL="1371600" lvl="3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lvl="2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840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Foco de situaciones conflictivas en las que el Colegio se encuentra, sin comerlo ni beberlo, en medio.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Importante tener un protocolo para saber cómo actuar y evitar problemas.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Las consejerías autonómicas competentes establecen protocolos para todos o alguno de los temas conflictivos.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¿Tienen vuestros respectivos centros un protocolo? ¿Es el mismo para todos?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90779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>
                <a:solidFill>
                  <a:schemeClr val="tx2"/>
                </a:solidFill>
              </a:rPr>
              <a:t>El colegio necesita saber si se da una de estas situaciones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Matrícula: incluir pregunta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Situaciones sobrevenidas: comunicación por los padres /otras vías conocimiento</a:t>
            </a:r>
          </a:p>
          <a:p>
            <a:r>
              <a:rPr lang="es-ES" b="1" dirty="0">
                <a:solidFill>
                  <a:schemeClr val="accent2"/>
                </a:solidFill>
              </a:rPr>
              <a:t>Documentación fundamental que debe conocer el centro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Sentencia de separación o divorcio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Convenio regulador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En su caso, auto medidas provisionales hasta sentencia</a:t>
            </a:r>
          </a:p>
          <a:p>
            <a:r>
              <a:rPr lang="es-ES" dirty="0">
                <a:solidFill>
                  <a:schemeClr val="tx2"/>
                </a:solidFill>
              </a:rPr>
              <a:t>¿Por qué es fundamental? 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En esos documentos se recogen las </a:t>
            </a:r>
            <a:r>
              <a:rPr lang="es-ES" dirty="0">
                <a:solidFill>
                  <a:schemeClr val="accent2"/>
                </a:solidFill>
              </a:rPr>
              <a:t>reglas del juego </a:t>
            </a:r>
            <a:r>
              <a:rPr lang="es-ES" dirty="0">
                <a:solidFill>
                  <a:schemeClr val="tx2"/>
                </a:solidFill>
              </a:rPr>
              <a:t>que debe seguir el centro con los padres y que éstos deben respetar.</a:t>
            </a:r>
          </a:p>
          <a:p>
            <a:r>
              <a:rPr lang="es-ES" dirty="0">
                <a:solidFill>
                  <a:schemeClr val="tx2"/>
                </a:solidFill>
              </a:rPr>
              <a:t>¿Cambios? Responsabilidad de los padres comunicarlas</a:t>
            </a: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2679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>
                <a:solidFill>
                  <a:schemeClr val="tx2"/>
                </a:solidFill>
              </a:rPr>
              <a:t>¿</a:t>
            </a:r>
            <a:r>
              <a:rPr lang="es-ES" b="1" dirty="0">
                <a:solidFill>
                  <a:schemeClr val="accent2"/>
                </a:solidFill>
              </a:rPr>
              <a:t>Qué le interesa al centro </a:t>
            </a:r>
            <a:r>
              <a:rPr lang="es-ES" dirty="0">
                <a:solidFill>
                  <a:schemeClr val="tx2"/>
                </a:solidFill>
              </a:rPr>
              <a:t>de la sentencia + convenio / auto medidas?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Ejercicio de la patria potestad.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Atribución de la guarda y custodia.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Régimen de visitas (recogidas del centro).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Obligaciones económicas relacionadas con el centro.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OJO</a:t>
            </a:r>
            <a:r>
              <a:rPr lang="es-ES" dirty="0">
                <a:solidFill>
                  <a:schemeClr val="tx2"/>
                </a:solidFill>
              </a:rPr>
              <a:t>: esas resoluciones también </a:t>
            </a:r>
            <a:r>
              <a:rPr lang="es-ES" b="1" dirty="0">
                <a:solidFill>
                  <a:schemeClr val="accent2"/>
                </a:solidFill>
              </a:rPr>
              <a:t>contienen mucha información que no afecta al centro.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Ejemplo: pensiones compensatorias, pensiones de alimentos, uso vivienda conyugal, liquidaciones patrimoniales…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332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reflexión</a:t>
            </a:r>
            <a:br>
              <a:rPr lang="es-ES" dirty="0"/>
            </a:br>
            <a:endParaRPr lang="es-ES" dirty="0"/>
          </a:p>
        </p:txBody>
      </p:sp>
      <p:pic>
        <p:nvPicPr>
          <p:cNvPr id="8" name="Elementos multimedia en línea 7" title="Tu vida entera está en Internet">
            <a:hlinkClick r:id="" action="ppaction://media"/>
            <a:extLst>
              <a:ext uri="{FF2B5EF4-FFF2-40B4-BE49-F238E27FC236}">
                <a16:creationId xmlns:a16="http://schemas.microsoft.com/office/drawing/2014/main" id="{2231F150-B89A-4083-97DB-F63A5919DDA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9488" y="1302871"/>
            <a:ext cx="9457002" cy="531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78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s-ES" dirty="0">
              <a:solidFill>
                <a:schemeClr val="tx2"/>
              </a:solidFill>
            </a:endParaRP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Necesidad de </a:t>
            </a:r>
            <a:r>
              <a:rPr lang="es-ES" dirty="0">
                <a:solidFill>
                  <a:schemeClr val="accent2"/>
                </a:solidFill>
              </a:rPr>
              <a:t>garantizar la confidencialidad </a:t>
            </a:r>
            <a:r>
              <a:rPr lang="es-ES" dirty="0">
                <a:solidFill>
                  <a:schemeClr val="tx2"/>
                </a:solidFill>
              </a:rPr>
              <a:t>de todo el contenido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¿quién puede acceder? Restringir accesos 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¿Fichas con la información necesaria, no acceso a la resolución.</a:t>
            </a:r>
          </a:p>
          <a:p>
            <a:pPr lvl="1"/>
            <a:r>
              <a:rPr lang="es-ES" u="sng" dirty="0">
                <a:solidFill>
                  <a:schemeClr val="tx2"/>
                </a:solidFill>
              </a:rPr>
              <a:t>Deber de confidencialidad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¿dónde se custodia?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¡PELIGRO!  </a:t>
            </a:r>
            <a:r>
              <a:rPr lang="es-ES" dirty="0">
                <a:solidFill>
                  <a:schemeClr val="tx2"/>
                </a:solidFill>
              </a:rPr>
              <a:t>Peticiones información relativa a uno por parte del otro…</a:t>
            </a:r>
          </a:p>
          <a:p>
            <a:pPr lvl="4"/>
            <a:r>
              <a:rPr lang="es-ES" dirty="0">
                <a:solidFill>
                  <a:schemeClr val="tx2"/>
                </a:solidFill>
              </a:rPr>
              <a:t>El colegio como fuente de información para utilizar en juicio…</a:t>
            </a:r>
          </a:p>
          <a:p>
            <a:pPr marL="1828800" lvl="4" indent="0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6846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tx2"/>
                </a:solidFill>
              </a:rPr>
              <a:t>Tres focos de atención, principalmente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Información en relación con progreso de aprendizaje.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Resolución Conseller </a:t>
            </a:r>
            <a:r>
              <a:rPr lang="es-ES" dirty="0" err="1">
                <a:solidFill>
                  <a:schemeClr val="tx2"/>
                </a:solidFill>
              </a:rPr>
              <a:t>d’Educació</a:t>
            </a:r>
            <a:r>
              <a:rPr lang="es-ES" dirty="0">
                <a:solidFill>
                  <a:schemeClr val="tx2"/>
                </a:solidFill>
              </a:rPr>
              <a:t> i Cultura GOIB de 18/5/2005 (BOIB 80/2005 de 26 mayo), se aplica a colegios públicos y concertados.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Recogida de los menores en el centro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Toma de decisiones/autorizaciones</a:t>
            </a:r>
          </a:p>
          <a:p>
            <a:pPr marL="457200" lvl="1" indent="0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989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b="1" dirty="0">
              <a:solidFill>
                <a:schemeClr val="accent2"/>
              </a:solidFill>
            </a:endParaRPr>
          </a:p>
          <a:p>
            <a:r>
              <a:rPr lang="es-ES" b="1" dirty="0">
                <a:solidFill>
                  <a:schemeClr val="accent2"/>
                </a:solidFill>
              </a:rPr>
              <a:t>Información sobre el aprendizaje</a:t>
            </a: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Lo que diga la sentencia / auto medidas provisionales al respecto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Si no dice nada. Regla general: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Ambos tienen la patria potestad: información a los dos.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Uno está privado de la patria potestad: sólo al que la tiene.</a:t>
            </a:r>
          </a:p>
          <a:p>
            <a:pPr lvl="2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Reuniones / tutorías</a:t>
            </a:r>
          </a:p>
          <a:p>
            <a:pPr marL="914400" lvl="2" indent="0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5792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accent2"/>
                </a:solidFill>
              </a:rPr>
              <a:t>Recogidas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Al progenitor que conviva y ejerza la custodia del menor.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El progenitor no custodio podrá recogerlo determinados días si así se contempla en la resolución judicial. 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¿Ambos pueden </a:t>
            </a:r>
            <a:r>
              <a:rPr lang="es-ES" b="1" dirty="0">
                <a:solidFill>
                  <a:schemeClr val="accent2"/>
                </a:solidFill>
              </a:rPr>
              <a:t>autorizar a terceros</a:t>
            </a:r>
            <a:r>
              <a:rPr lang="es-ES" dirty="0">
                <a:solidFill>
                  <a:schemeClr val="tx2"/>
                </a:solidFill>
              </a:rPr>
              <a:t>? Sí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accent2"/>
                </a:solidFill>
              </a:rPr>
              <a:t>¿Conflicto? </a:t>
            </a:r>
            <a:r>
              <a:rPr lang="es-ES" dirty="0">
                <a:solidFill>
                  <a:schemeClr val="tx2"/>
                </a:solidFill>
              </a:rPr>
              <a:t>El progenitor no custodio se presente en el centro a recoger al menor el día que no le corresponde y no trae autorización. </a:t>
            </a:r>
            <a:r>
              <a:rPr lang="es-ES" u="sng" dirty="0">
                <a:solidFill>
                  <a:schemeClr val="accent2"/>
                </a:solidFill>
              </a:rPr>
              <a:t>El colegio siempre se ceñirá a la sentencia, no entregará al menor.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lvl="1"/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406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b="1" dirty="0">
                <a:solidFill>
                  <a:schemeClr val="accent2"/>
                </a:solidFill>
              </a:rPr>
              <a:t>Decisiones/autorizaciones</a:t>
            </a:r>
          </a:p>
          <a:p>
            <a:endParaRPr lang="es-ES" b="1" dirty="0">
              <a:solidFill>
                <a:schemeClr val="accent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Lo que diga la sentencia /auto medidas provisionales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Si no dice nada (o en lo que no diga), diferenciar:      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Decisiones </a:t>
            </a:r>
            <a:r>
              <a:rPr lang="es-ES" dirty="0">
                <a:solidFill>
                  <a:schemeClr val="accent2"/>
                </a:solidFill>
              </a:rPr>
              <a:t>fundamentales</a:t>
            </a:r>
            <a:r>
              <a:rPr lang="es-ES" dirty="0">
                <a:solidFill>
                  <a:schemeClr val="tx2"/>
                </a:solidFill>
              </a:rPr>
              <a:t>/transcendentales</a:t>
            </a:r>
          </a:p>
          <a:p>
            <a:pPr marL="457200" lvl="1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lvl="1"/>
            <a:r>
              <a:rPr lang="es-ES" dirty="0">
                <a:solidFill>
                  <a:schemeClr val="tx2"/>
                </a:solidFill>
              </a:rPr>
              <a:t>Decisiones cotidianas u </a:t>
            </a:r>
            <a:r>
              <a:rPr lang="es-ES" dirty="0">
                <a:solidFill>
                  <a:schemeClr val="accent2"/>
                </a:solidFill>
              </a:rPr>
              <a:t>ordinarias conforme al uso social</a:t>
            </a: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ES" sz="2400" dirty="0">
                <a:solidFill>
                  <a:schemeClr val="tx2"/>
                </a:solidFill>
              </a:rPr>
              <a:t>                                                                               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endParaRPr lang="es-ES" dirty="0">
              <a:solidFill>
                <a:schemeClr val="tx2"/>
              </a:solidFill>
            </a:endParaRPr>
          </a:p>
          <a:p>
            <a:endParaRPr lang="es-ES" dirty="0">
              <a:solidFill>
                <a:schemeClr val="tx2"/>
              </a:solidFill>
            </a:endParaRP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7572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>
                <a:solidFill>
                  <a:schemeClr val="tx2"/>
                </a:solidFill>
              </a:rPr>
              <a:t>Decisiones transcendentales: los 2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Elección de centro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Cambio de modalidad educativa ordinaria a necesidades educativas especiales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Baja del alumno en el centro y tramitación de traslado de expediente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Opción por asignaturas que afecten a la formación religiosa o moral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Elección de modalidad o cambio de asignaturas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Viajes 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Publicación de fotografías/vídeos</a:t>
            </a:r>
          </a:p>
          <a:p>
            <a:pPr lvl="2"/>
            <a:r>
              <a:rPr lang="es-ES" dirty="0">
                <a:solidFill>
                  <a:schemeClr val="tx2"/>
                </a:solidFill>
              </a:rPr>
              <a:t>Cualquier decisión que exceda de las decisiones ordinarias</a:t>
            </a:r>
          </a:p>
          <a:p>
            <a:r>
              <a:rPr lang="es-ES" dirty="0">
                <a:solidFill>
                  <a:schemeClr val="tx2"/>
                </a:solidFill>
              </a:rPr>
              <a:t>Situaciones de urgente necesidad: 1</a:t>
            </a:r>
          </a:p>
          <a:p>
            <a:r>
              <a:rPr lang="es-ES" dirty="0">
                <a:solidFill>
                  <a:schemeClr val="tx2"/>
                </a:solidFill>
              </a:rPr>
              <a:t>Decisiones ordinarias: 1</a:t>
            </a:r>
          </a:p>
          <a:p>
            <a:r>
              <a:rPr lang="es-ES" dirty="0">
                <a:solidFill>
                  <a:schemeClr val="tx2"/>
                </a:solidFill>
              </a:rPr>
              <a:t>¿Discrepancia entre los padres? Juzgado</a:t>
            </a:r>
          </a:p>
        </p:txBody>
      </p:sp>
    </p:spTree>
    <p:extLst>
      <p:ext uri="{BB962C8B-B14F-4D97-AF65-F5344CB8AC3E}">
        <p14:creationId xmlns:p14="http://schemas.microsoft.com/office/powerpoint/2010/main" val="17103173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kumimoji="0" lang="es-ES" sz="4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Relaciones del centro con padres y madres separados o divorciados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Solicitudes de información presentadas por el abogado de uno de los dos progenitores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Tiene que acompañar documentación acreditativa de que está facultado para pedir esa información.</a:t>
            </a:r>
          </a:p>
          <a:p>
            <a:pPr lvl="1"/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Solicitudes de informes con contenido distinto al oficialmente previsto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Solo atender en caso de ser solicitado por el Juzgado.</a:t>
            </a:r>
          </a:p>
        </p:txBody>
      </p:sp>
    </p:spTree>
    <p:extLst>
      <p:ext uri="{BB962C8B-B14F-4D97-AF65-F5344CB8AC3E}">
        <p14:creationId xmlns:p14="http://schemas.microsoft.com/office/powerpoint/2010/main" val="30456919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Comunicaciones profesores/alumnos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Utilizar siempre las plataformas, herramientas o aplicaciones aprobadas por el centro.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Huir de aplicaciones de mensajería instantánea, y menos crear grupos: El número de teléfono es un dato personal. No es necesario para la función docente. No tienen por qué conocerlo los demás.</a:t>
            </a:r>
          </a:p>
        </p:txBody>
      </p:sp>
    </p:spTree>
    <p:extLst>
      <p:ext uri="{BB962C8B-B14F-4D97-AF65-F5344CB8AC3E}">
        <p14:creationId xmlns:p14="http://schemas.microsoft.com/office/powerpoint/2010/main" val="18581608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r>
              <a:rPr lang="es-ES" b="1" dirty="0">
                <a:solidFill>
                  <a:schemeClr val="accent2"/>
                </a:solidFill>
              </a:rPr>
              <a:t>Comunicaciones profesores/padres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>
                <a:solidFill>
                  <a:schemeClr val="tx2"/>
                </a:solidFill>
              </a:rPr>
              <a:t>Utilizar siempre las plataformas, herramientas o aplicaciones aprobadas por el centro.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Huir de aplicaciones de mensajería instantánea, y menos crear grupos. De hacerlo, solo padres que hayan prestado su consentimiento.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Aplicaciones mensajería cauce no recomendable para intercambio documentación. Pérdida seguridad y de control.</a:t>
            </a: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86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>
            <a:normAutofit fontScale="90000"/>
          </a:bodyPr>
          <a:lstStyle/>
          <a:p>
            <a:br>
              <a:rPr lang="es-ES" b="1" dirty="0">
                <a:solidFill>
                  <a:schemeClr val="accent2"/>
                </a:solidFill>
              </a:rPr>
            </a:br>
            <a:r>
              <a:rPr lang="es-ES" b="1" dirty="0">
                <a:solidFill>
                  <a:schemeClr val="accent2"/>
                </a:solidFill>
              </a:rPr>
              <a:t>derecho fundamental</a:t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dirty="0">
                <a:solidFill>
                  <a:schemeClr val="accent2"/>
                </a:solidFill>
              </a:rPr>
              <a:t>Art. 18.4 Constitución Española</a:t>
            </a: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La ley limitará el uso de la informática para garantizar el honor y la intimidad personal y familiar de los ciudadanos y el pleno ejercicio de sus derechos.</a:t>
            </a:r>
          </a:p>
          <a:p>
            <a:endParaRPr lang="es-ES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Esa condición de derecho fundamental supone que ante cualquier duda de interpretación o aplicación, </a:t>
            </a:r>
            <a:r>
              <a:rPr lang="es-ES" dirty="0">
                <a:solidFill>
                  <a:schemeClr val="accent2"/>
                </a:solidFill>
              </a:rPr>
              <a:t>la normativa sobre protección de datos debe interpretarse en el sentido que implique una mayor efectividad del derecho fundamental</a:t>
            </a:r>
            <a:r>
              <a:rPr lang="es-ES" dirty="0">
                <a:solidFill>
                  <a:schemeClr val="tx2"/>
                </a:solidFill>
              </a:rPr>
              <a:t>, interpretando de forma restrictiva los límites que se establezcan a los mismos.</a:t>
            </a:r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518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¿dato de carácter personal?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2000" b="1" dirty="0">
                <a:solidFill>
                  <a:schemeClr val="accent2"/>
                </a:solidFill>
              </a:rPr>
              <a:t>Toda información sobre una persona física </a:t>
            </a:r>
            <a:r>
              <a:rPr lang="es-ES" sz="2000" dirty="0">
                <a:solidFill>
                  <a:schemeClr val="tx2"/>
                </a:solidFill>
              </a:rPr>
              <a:t>identificada o identificable (el </a:t>
            </a:r>
            <a:r>
              <a:rPr lang="es-ES" sz="2000" b="1" dirty="0">
                <a:solidFill>
                  <a:schemeClr val="accent2"/>
                </a:solidFill>
              </a:rPr>
              <a:t>interesado</a:t>
            </a:r>
            <a:r>
              <a:rPr lang="es-ES" sz="2000" dirty="0">
                <a:solidFill>
                  <a:schemeClr val="tx2"/>
                </a:solidFill>
              </a:rPr>
              <a:t>). </a:t>
            </a:r>
          </a:p>
          <a:p>
            <a:pPr marL="0" indent="0">
              <a:buNone/>
            </a:pPr>
            <a:r>
              <a:rPr lang="es-ES" sz="2000" dirty="0">
                <a:solidFill>
                  <a:schemeClr val="tx2"/>
                </a:solidFill>
              </a:rPr>
              <a:t>Se considerará persona física identificable toda persona cuya identidad pueda determinarse, directa o indirectamente, en particular mediante un identificador, como por ejemplo un nombre, un número de identificación, datos de localización, un identificador en línea o uno o varios elementos propios de la identidad física, fisiológica, genética, psíquica, económica, cultural o social de dicha persona. (RGPD, art. 4.1)</a:t>
            </a:r>
          </a:p>
          <a:p>
            <a:pPr marL="0" indent="0">
              <a:buNone/>
            </a:pPr>
            <a:endParaRPr lang="es-ES" sz="2000" dirty="0">
              <a:solidFill>
                <a:schemeClr val="tx2"/>
              </a:solidFill>
            </a:endParaRPr>
          </a:p>
          <a:p>
            <a:pPr algn="ctr" eaLnBrk="1" hangingPunct="1">
              <a:buFont typeface="Arial" pitchFamily="34" charset="0"/>
              <a:buNone/>
            </a:pPr>
            <a:r>
              <a:rPr lang="es-ES" sz="2100" dirty="0">
                <a:solidFill>
                  <a:srgbClr val="FF0000"/>
                </a:solidFill>
              </a:rPr>
              <a:t>Voz </a:t>
            </a:r>
            <a:r>
              <a:rPr lang="es-ES" sz="2100" dirty="0"/>
              <a:t>           </a:t>
            </a:r>
            <a:r>
              <a:rPr lang="es-ES" sz="2100" dirty="0">
                <a:solidFill>
                  <a:schemeClr val="tx2"/>
                </a:solidFill>
              </a:rPr>
              <a:t>Sanciones reglamento escolar</a:t>
            </a:r>
            <a:r>
              <a:rPr lang="es-ES" sz="2100" dirty="0"/>
              <a:t>           </a:t>
            </a:r>
            <a:r>
              <a:rPr lang="es-ES" sz="21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Imagen </a:t>
            </a:r>
            <a:r>
              <a:rPr lang="es-ES" sz="2100" dirty="0"/>
              <a:t>      </a:t>
            </a:r>
            <a:r>
              <a:rPr lang="es-ES" sz="2100" dirty="0">
                <a:solidFill>
                  <a:srgbClr val="FF0000"/>
                </a:solidFill>
              </a:rPr>
              <a:t>Notas</a:t>
            </a:r>
            <a:r>
              <a:rPr lang="es-ES" sz="2100" dirty="0"/>
              <a:t>                  Fecha nacimiento	</a:t>
            </a:r>
            <a:r>
              <a:rPr lang="es-ES" sz="2100" dirty="0">
                <a:solidFill>
                  <a:srgbClr val="00B050"/>
                </a:solidFill>
              </a:rPr>
              <a:t>Estudios </a:t>
            </a:r>
            <a:r>
              <a:rPr lang="es-ES" sz="2100" dirty="0"/>
              <a:t>      </a:t>
            </a:r>
            <a:r>
              <a:rPr lang="es-ES" sz="2100" dirty="0">
                <a:solidFill>
                  <a:srgbClr val="7030A0"/>
                </a:solidFill>
              </a:rPr>
              <a:t>Estado Civil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s-ES" sz="2100" dirty="0"/>
              <a:t>	Enfermedades	</a:t>
            </a:r>
            <a:r>
              <a:rPr lang="es-ES" sz="2100" dirty="0">
                <a:solidFill>
                  <a:srgbClr val="92D050"/>
                </a:solidFill>
              </a:rPr>
              <a:t>Historial laboral</a:t>
            </a:r>
            <a:r>
              <a:rPr lang="es-ES" sz="2100" dirty="0"/>
              <a:t>	</a:t>
            </a:r>
            <a:r>
              <a:rPr lang="es-ES" sz="2100" dirty="0">
                <a:solidFill>
                  <a:srgbClr val="FF0000"/>
                </a:solidFill>
              </a:rPr>
              <a:t>Sanciones penales   </a:t>
            </a:r>
            <a:r>
              <a:rPr lang="es-ES" sz="2100" dirty="0"/>
              <a:t>Profesión    </a:t>
            </a:r>
            <a:r>
              <a:rPr lang="es-ES" sz="2100" dirty="0">
                <a:solidFill>
                  <a:srgbClr val="FFC000"/>
                </a:solidFill>
              </a:rPr>
              <a:t>Dirección postal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s-ES" sz="2100" dirty="0">
                <a:solidFill>
                  <a:srgbClr val="FFC000"/>
                </a:solidFill>
              </a:rPr>
              <a:t>Propiedades	</a:t>
            </a:r>
            <a:r>
              <a:rPr lang="es-ES" sz="2100" dirty="0">
                <a:solidFill>
                  <a:srgbClr val="7030A0"/>
                </a:solidFill>
              </a:rPr>
              <a:t>Voz</a:t>
            </a:r>
            <a:r>
              <a:rPr lang="es-ES" sz="2100" dirty="0"/>
              <a:t>	</a:t>
            </a:r>
            <a:r>
              <a:rPr lang="es-ES" sz="2100" dirty="0">
                <a:solidFill>
                  <a:srgbClr val="FF0000"/>
                </a:solidFill>
              </a:rPr>
              <a:t>Cuenta bancaria</a:t>
            </a:r>
            <a:r>
              <a:rPr lang="es-ES" sz="2100" dirty="0"/>
              <a:t>	</a:t>
            </a:r>
            <a:r>
              <a:rPr lang="es-ES" sz="2100" dirty="0">
                <a:solidFill>
                  <a:srgbClr val="00B050"/>
                </a:solidFill>
              </a:rPr>
              <a:t>Teléfono</a:t>
            </a:r>
            <a:r>
              <a:rPr lang="es-ES" sz="2100" dirty="0"/>
              <a:t>         	</a:t>
            </a:r>
            <a:r>
              <a:rPr lang="es-ES" sz="2100" dirty="0">
                <a:solidFill>
                  <a:schemeClr val="bg1">
                    <a:lumMod val="65000"/>
                  </a:schemeClr>
                </a:solidFill>
              </a:rPr>
              <a:t>Religión</a:t>
            </a:r>
            <a:r>
              <a:rPr lang="es-ES" sz="2100" dirty="0"/>
              <a:t>	</a:t>
            </a:r>
            <a:r>
              <a:rPr lang="es-ES" sz="2100" dirty="0">
                <a:solidFill>
                  <a:srgbClr val="00B0F0"/>
                </a:solidFill>
              </a:rPr>
              <a:t>Ideología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s-ES" sz="2100" dirty="0">
                <a:solidFill>
                  <a:srgbClr val="7030A0"/>
                </a:solidFill>
              </a:rPr>
              <a:t>Curso</a:t>
            </a:r>
            <a:r>
              <a:rPr lang="es-ES" sz="2100" dirty="0"/>
              <a:t>	</a:t>
            </a:r>
            <a:r>
              <a:rPr lang="es-ES" sz="2100" dirty="0">
                <a:solidFill>
                  <a:srgbClr val="FF66CC"/>
                </a:solidFill>
              </a:rPr>
              <a:t>Coche (matrícula)</a:t>
            </a:r>
            <a:r>
              <a:rPr lang="es-ES" sz="2100" dirty="0"/>
              <a:t>	    </a:t>
            </a:r>
            <a:r>
              <a:rPr lang="es-ES" sz="2100" dirty="0">
                <a:solidFill>
                  <a:schemeClr val="accent2">
                    <a:lumMod val="75000"/>
                  </a:schemeClr>
                </a:solidFill>
              </a:rPr>
              <a:t>Discapacidad</a:t>
            </a:r>
            <a:r>
              <a:rPr lang="es-ES" sz="2100" dirty="0"/>
              <a:t>	</a:t>
            </a:r>
            <a:r>
              <a:rPr lang="es-ES" sz="21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licencia armas   </a:t>
            </a:r>
            <a:r>
              <a:rPr lang="es-ES" sz="2100" dirty="0">
                <a:solidFill>
                  <a:srgbClr val="FF0000"/>
                </a:solidFill>
              </a:rPr>
              <a:t>Datos salud</a:t>
            </a:r>
            <a:r>
              <a:rPr lang="es-ES" sz="2100" dirty="0"/>
              <a:t>	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s-ES" sz="2100" dirty="0"/>
              <a:t>Aficiones	</a:t>
            </a:r>
            <a:r>
              <a:rPr lang="es-ES" sz="2100" dirty="0">
                <a:solidFill>
                  <a:srgbClr val="00B050"/>
                </a:solidFill>
              </a:rPr>
              <a:t>Firma</a:t>
            </a:r>
            <a:r>
              <a:rPr lang="es-ES" sz="2100" dirty="0"/>
              <a:t>         NIF     </a:t>
            </a:r>
            <a:r>
              <a:rPr lang="es-ES" sz="2100" dirty="0">
                <a:solidFill>
                  <a:srgbClr val="FFC000"/>
                </a:solidFill>
              </a:rPr>
              <a:t>Propiedades</a:t>
            </a:r>
            <a:r>
              <a:rPr lang="es-ES" sz="2100" dirty="0"/>
              <a:t>        Hijos     </a:t>
            </a:r>
            <a:r>
              <a:rPr lang="es-ES" sz="2100" dirty="0">
                <a:solidFill>
                  <a:schemeClr val="accent4">
                    <a:lumMod val="75000"/>
                  </a:schemeClr>
                </a:solidFill>
              </a:rPr>
              <a:t>Clubes sociales  </a:t>
            </a:r>
            <a:r>
              <a:rPr lang="es-ES" sz="2100" dirty="0">
                <a:solidFill>
                  <a:schemeClr val="accent6">
                    <a:lumMod val="75000"/>
                  </a:schemeClr>
                </a:solidFill>
              </a:rPr>
              <a:t>Alergias alimentarias</a:t>
            </a:r>
          </a:p>
          <a:p>
            <a:pPr eaLnBrk="1" hangingPunct="1">
              <a:buFont typeface="Arial" pitchFamily="34" charset="0"/>
              <a:buNone/>
            </a:pPr>
            <a:r>
              <a:rPr lang="es-ES" sz="2100" dirty="0"/>
              <a:t>	</a:t>
            </a:r>
            <a:r>
              <a:rPr lang="es-ES" sz="21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Puesto de trabajo</a:t>
            </a:r>
            <a:r>
              <a:rPr lang="es-ES" sz="2100" dirty="0"/>
              <a:t>		</a:t>
            </a:r>
            <a:r>
              <a:rPr lang="es-ES" sz="2100" dirty="0">
                <a:solidFill>
                  <a:srgbClr val="FF66CC"/>
                </a:solidFill>
              </a:rPr>
              <a:t>Sueldo</a:t>
            </a:r>
            <a:r>
              <a:rPr lang="es-ES" sz="2100" dirty="0"/>
              <a:t>	Uso gafas	</a:t>
            </a:r>
            <a:r>
              <a:rPr lang="es-ES" sz="2100" dirty="0">
                <a:solidFill>
                  <a:srgbClr val="FF0000"/>
                </a:solidFill>
              </a:rPr>
              <a:t>Huella    </a:t>
            </a:r>
            <a:r>
              <a:rPr lang="es-ES" sz="2100" dirty="0">
                <a:solidFill>
                  <a:srgbClr val="00B050"/>
                </a:solidFill>
              </a:rPr>
              <a:t>Deudas tributarias </a:t>
            </a:r>
          </a:p>
          <a:p>
            <a:pPr eaLnBrk="1" hangingPunct="1">
              <a:buFont typeface="Arial" pitchFamily="34" charset="0"/>
              <a:buNone/>
            </a:pPr>
            <a:r>
              <a:rPr lang="es-ES" sz="2100" dirty="0">
                <a:solidFill>
                  <a:srgbClr val="7030A0"/>
                </a:solidFill>
              </a:rPr>
              <a:t>		     Pertenencia a sindicato 	      </a:t>
            </a:r>
            <a:r>
              <a:rPr lang="es-ES" sz="2100" dirty="0">
                <a:solidFill>
                  <a:srgbClr val="FFC000"/>
                </a:solidFill>
              </a:rPr>
              <a:t>Afiliación partido político    </a:t>
            </a:r>
            <a:r>
              <a:rPr lang="es-ES" sz="2100" dirty="0"/>
              <a:t>Violencia de género    </a:t>
            </a:r>
          </a:p>
          <a:p>
            <a:pPr eaLnBrk="1" hangingPunct="1">
              <a:buFont typeface="Arial" pitchFamily="34" charset="0"/>
              <a:buNone/>
            </a:pPr>
            <a:r>
              <a:rPr lang="es-ES" sz="2100" dirty="0">
                <a:solidFill>
                  <a:srgbClr val="FF66CC"/>
                </a:solidFill>
              </a:rPr>
              <a:t>vida sexual		</a:t>
            </a:r>
            <a:r>
              <a:rPr lang="es-ES" sz="2100" dirty="0">
                <a:solidFill>
                  <a:srgbClr val="FF0000"/>
                </a:solidFill>
              </a:rPr>
              <a:t>Antecedentes delitos sexuales</a:t>
            </a:r>
            <a:endParaRPr lang="es-ES" sz="2100" dirty="0"/>
          </a:p>
          <a:p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560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37017F-6FE4-4DD6-8A92-A6E4C4D53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¿de quién tratamos datos?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AB4F609-758D-4762-8C84-52591CDB35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6BA6BB-90B6-4A05-B231-CE8D20E0BA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>
                <a:solidFill>
                  <a:schemeClr val="tx2"/>
                </a:solidFill>
              </a:rPr>
              <a:t>Alumnos           MENORES</a:t>
            </a:r>
          </a:p>
          <a:p>
            <a:r>
              <a:rPr lang="es-ES" dirty="0">
                <a:solidFill>
                  <a:schemeClr val="tx2"/>
                </a:solidFill>
              </a:rPr>
              <a:t>Familiares/tutores</a:t>
            </a:r>
          </a:p>
          <a:p>
            <a:r>
              <a:rPr lang="es-ES" dirty="0">
                <a:solidFill>
                  <a:schemeClr val="tx2"/>
                </a:solidFill>
              </a:rPr>
              <a:t>Profesorado</a:t>
            </a:r>
          </a:p>
          <a:p>
            <a:r>
              <a:rPr lang="es-ES" dirty="0">
                <a:solidFill>
                  <a:schemeClr val="tx2"/>
                </a:solidFill>
              </a:rPr>
              <a:t>Personal administrativo</a:t>
            </a:r>
          </a:p>
          <a:p>
            <a:r>
              <a:rPr lang="es-ES" dirty="0">
                <a:solidFill>
                  <a:schemeClr val="tx2"/>
                </a:solidFill>
              </a:rPr>
              <a:t>Monitores actividades</a:t>
            </a:r>
          </a:p>
          <a:p>
            <a:r>
              <a:rPr lang="es-ES" dirty="0">
                <a:solidFill>
                  <a:schemeClr val="tx2"/>
                </a:solidFill>
              </a:rPr>
              <a:t>Proveedores</a:t>
            </a:r>
          </a:p>
          <a:p>
            <a:r>
              <a:rPr lang="es-ES" dirty="0">
                <a:solidFill>
                  <a:schemeClr val="tx2"/>
                </a:solidFill>
              </a:rPr>
              <a:t>Ex </a:t>
            </a:r>
            <a:r>
              <a:rPr lang="es-ES" dirty="0" err="1">
                <a:solidFill>
                  <a:schemeClr val="tx2"/>
                </a:solidFill>
              </a:rPr>
              <a:t>alumnnos</a:t>
            </a:r>
            <a:endParaRPr lang="es-ES" dirty="0">
              <a:solidFill>
                <a:schemeClr val="tx2"/>
              </a:solidFill>
            </a:endParaRPr>
          </a:p>
          <a:p>
            <a:r>
              <a:rPr lang="es-ES" dirty="0">
                <a:solidFill>
                  <a:schemeClr val="tx2"/>
                </a:solidFill>
              </a:rPr>
              <a:t>Contacto</a:t>
            </a:r>
          </a:p>
          <a:p>
            <a:r>
              <a:rPr lang="es-ES" dirty="0">
                <a:solidFill>
                  <a:schemeClr val="tx2"/>
                </a:solidFill>
              </a:rPr>
              <a:t>…</a:t>
            </a:r>
          </a:p>
          <a:p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B8D956-598D-4439-B1AB-9625267775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BD8AD83-FF1E-40EA-AE05-0BBEFE62104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¿Tratamos la misma información de cada grupo?</a:t>
            </a: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¿Hacemos los mismo con los datos de todas estas personas?</a:t>
            </a: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Los datos personales </a:t>
            </a:r>
            <a:r>
              <a:rPr lang="es-ES" b="1" dirty="0">
                <a:solidFill>
                  <a:schemeClr val="accent2"/>
                </a:solidFill>
              </a:rPr>
              <a:t>no son nuestros</a:t>
            </a:r>
            <a:r>
              <a:rPr lang="es-ES" dirty="0">
                <a:solidFill>
                  <a:schemeClr val="tx2"/>
                </a:solidFill>
              </a:rPr>
              <a:t>: son de cada uno de ellos.</a:t>
            </a:r>
          </a:p>
        </p:txBody>
      </p:sp>
      <p:sp>
        <p:nvSpPr>
          <p:cNvPr id="7" name="Cerrar llave 6">
            <a:extLst>
              <a:ext uri="{FF2B5EF4-FFF2-40B4-BE49-F238E27FC236}">
                <a16:creationId xmlns:a16="http://schemas.microsoft.com/office/drawing/2014/main" id="{A4A9A864-D7FA-4CED-A78E-68A4F30700C6}"/>
              </a:ext>
            </a:extLst>
          </p:cNvPr>
          <p:cNvSpPr/>
          <p:nvPr/>
        </p:nvSpPr>
        <p:spPr>
          <a:xfrm>
            <a:off x="4889241" y="2668555"/>
            <a:ext cx="662473" cy="3240024"/>
          </a:xfrm>
          <a:prstGeom prst="rightBrac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67BFDE2F-CE2C-4F37-8386-0EA282B0C45B}"/>
              </a:ext>
            </a:extLst>
          </p:cNvPr>
          <p:cNvSpPr/>
          <p:nvPr/>
        </p:nvSpPr>
        <p:spPr>
          <a:xfrm flipV="1">
            <a:off x="2453952" y="2625416"/>
            <a:ext cx="513183" cy="8627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8291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¿todos los datos son iguales?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1"/>
            <a:r>
              <a:rPr lang="es-ES" dirty="0">
                <a:solidFill>
                  <a:schemeClr val="tx2"/>
                </a:solidFill>
              </a:rPr>
              <a:t>Origen étnico o racial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Opiniones políticas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Convicciones religiosas o filosóficas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Afiliación sindical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Datos genéticos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Datos biométricos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Salud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Vida sexual</a:t>
            </a:r>
          </a:p>
          <a:p>
            <a:pPr lvl="1"/>
            <a:r>
              <a:rPr lang="es-ES" dirty="0">
                <a:solidFill>
                  <a:schemeClr val="tx2"/>
                </a:solidFill>
              </a:rPr>
              <a:t>Orientación sexual</a:t>
            </a:r>
          </a:p>
          <a:p>
            <a:pPr marL="0" indent="0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A44EC2-DC33-46FB-A480-5B40388C2F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s-ES" b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s-ES" b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s-ES" b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es-ES" b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es-ES" b="1" dirty="0">
                <a:solidFill>
                  <a:schemeClr val="accent2"/>
                </a:solidFill>
              </a:rPr>
              <a:t>Categorías especiales de datos</a:t>
            </a:r>
          </a:p>
          <a:p>
            <a:pPr marL="457200" lvl="1" indent="0">
              <a:buNone/>
            </a:pPr>
            <a:endParaRPr lang="es-ES" b="1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es-ES" dirty="0">
                <a:solidFill>
                  <a:schemeClr val="tx2"/>
                </a:solidFill>
              </a:rPr>
              <a:t>Requieren de mayores requisitos para su tratamiento</a:t>
            </a:r>
          </a:p>
          <a:p>
            <a:endParaRPr lang="es-ES" dirty="0"/>
          </a:p>
        </p:txBody>
      </p:sp>
      <p:sp>
        <p:nvSpPr>
          <p:cNvPr id="6" name="Cerrar llave 5">
            <a:extLst>
              <a:ext uri="{FF2B5EF4-FFF2-40B4-BE49-F238E27FC236}">
                <a16:creationId xmlns:a16="http://schemas.microsoft.com/office/drawing/2014/main" id="{DAE67268-CE2B-4274-8B9C-5F58BAB26DE1}"/>
              </a:ext>
            </a:extLst>
          </p:cNvPr>
          <p:cNvSpPr/>
          <p:nvPr/>
        </p:nvSpPr>
        <p:spPr>
          <a:xfrm>
            <a:off x="5477847" y="1886884"/>
            <a:ext cx="289249" cy="3722914"/>
          </a:xfrm>
          <a:prstGeom prst="rightBrac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526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¿tratamos categorías especiales de datos?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ES" dirty="0">
                <a:solidFill>
                  <a:schemeClr val="accent2"/>
                </a:solidFill>
              </a:rPr>
              <a:t>Ejemplos</a:t>
            </a:r>
          </a:p>
          <a:p>
            <a:pPr algn="just"/>
            <a:r>
              <a:rPr lang="es-ES" dirty="0">
                <a:solidFill>
                  <a:schemeClr val="tx2"/>
                </a:solidFill>
              </a:rPr>
              <a:t>Discapacidades físicas, como minusvalías.</a:t>
            </a:r>
          </a:p>
          <a:p>
            <a:pPr algn="just"/>
            <a:r>
              <a:rPr lang="es-ES" dirty="0">
                <a:solidFill>
                  <a:schemeClr val="tx2"/>
                </a:solidFill>
              </a:rPr>
              <a:t>Alergias e intolerancias, para poder organizar el servicio de comedor.</a:t>
            </a:r>
          </a:p>
          <a:p>
            <a:pPr algn="just"/>
            <a:r>
              <a:rPr lang="es-ES" dirty="0">
                <a:solidFill>
                  <a:schemeClr val="tx2"/>
                </a:solidFill>
              </a:rPr>
              <a:t>Informes psicopedagógicos de los alumnos.</a:t>
            </a:r>
          </a:p>
          <a:p>
            <a:pPr algn="just"/>
            <a:r>
              <a:rPr lang="es-ES" dirty="0">
                <a:solidFill>
                  <a:schemeClr val="tx2"/>
                </a:solidFill>
              </a:rPr>
              <a:t>Lesiones o enfermedades que pueden tener lugar en la escuela.</a:t>
            </a:r>
          </a:p>
          <a:p>
            <a:pPr algn="just"/>
            <a:r>
              <a:rPr lang="es-ES" dirty="0">
                <a:solidFill>
                  <a:schemeClr val="tx2"/>
                </a:solidFill>
              </a:rPr>
              <a:t>Discapacidades psíquicas, altas capacidades, TDAH, autismos, </a:t>
            </a:r>
            <a:r>
              <a:rPr lang="es-ES" dirty="0" err="1">
                <a:solidFill>
                  <a:schemeClr val="tx2"/>
                </a:solidFill>
              </a:rPr>
              <a:t>etc</a:t>
            </a:r>
            <a:endParaRPr lang="es-E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876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6820F2-45C2-4376-AE77-C94D778B4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510" y="365125"/>
            <a:ext cx="8750709" cy="1325563"/>
          </a:xfrm>
        </p:spPr>
        <p:txBody>
          <a:bodyPr/>
          <a:lstStyle/>
          <a:p>
            <a:pPr algn="ctr"/>
            <a:r>
              <a:rPr lang="es-ES" b="1" dirty="0">
                <a:solidFill>
                  <a:schemeClr val="accent2"/>
                </a:solidFill>
              </a:rPr>
              <a:t>¿responsable?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167870D-8A5D-4067-BA94-864F22484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>
                <a:solidFill>
                  <a:schemeClr val="tx2"/>
                </a:solidFill>
              </a:rPr>
              <a:t>Responsable del tratamiento: la persona física o jurídica, autoridad pública, servicio u otro organismo que, solo o junto con otros, determine los fines y medios del tratamiento.</a:t>
            </a:r>
          </a:p>
          <a:p>
            <a:endParaRPr lang="es-E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ES" b="1" dirty="0">
                <a:solidFill>
                  <a:schemeClr val="accent2"/>
                </a:solidFill>
              </a:rPr>
              <a:t>EL CENTRO</a:t>
            </a:r>
            <a:r>
              <a:rPr lang="es-ES" dirty="0">
                <a:solidFill>
                  <a:schemeClr val="tx2"/>
                </a:solidFill>
              </a:rPr>
              <a:t>… pero depende de los demás. ¿De quién? De todos los miembros del centro, docentes o no</a:t>
            </a:r>
          </a:p>
          <a:p>
            <a:pPr marL="0" indent="0">
              <a:buNone/>
            </a:pPr>
            <a:r>
              <a:rPr lang="es-ES" dirty="0">
                <a:solidFill>
                  <a:schemeClr val="tx2"/>
                </a:solidFill>
              </a:rPr>
              <a:t>Ejemplo: incumplimiento de la obligación de solo utilizar aplicaciones/plataformas/herramientas aprobadas por el centro.</a:t>
            </a:r>
          </a:p>
          <a:p>
            <a:pPr marL="0" indent="0" algn="ctr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s-ES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7858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CDM" id="{9D66561F-E1FB-44D0-81ED-58ADA5741910}" vid="{30F0AEC8-05C0-471D-9751-43C07E0EC9A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FCDM</Template>
  <TotalTime>591</TotalTime>
  <Words>2872</Words>
  <Application>Microsoft Office PowerPoint</Application>
  <PresentationFormat>Panorámica</PresentationFormat>
  <Paragraphs>338</Paragraphs>
  <Slides>38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Tema de Office</vt:lpstr>
      <vt:lpstr>PROTECCIÓN DE DATOS EN CENTROS EDUCATIVOS</vt:lpstr>
      <vt:lpstr>convenciones </vt:lpstr>
      <vt:lpstr>reflexión </vt:lpstr>
      <vt:lpstr> derecho fundamental </vt:lpstr>
      <vt:lpstr>¿dato de carácter personal?</vt:lpstr>
      <vt:lpstr>¿de quién tratamos datos?</vt:lpstr>
      <vt:lpstr>¿todos los datos son iguales?</vt:lpstr>
      <vt:lpstr>¿tratamos categorías especiales de datos?</vt:lpstr>
      <vt:lpstr>¿responsable?</vt:lpstr>
      <vt:lpstr>Principios básicos del tratamiento</vt:lpstr>
      <vt:lpstr>Confidencialidad</vt:lpstr>
      <vt:lpstr>Confidencialidad</vt:lpstr>
      <vt:lpstr>¿Podemos tratar los datos libremente, para lo que queramos?</vt:lpstr>
      <vt:lpstr>¿Podemos tratar los datos libremente, para lo que queramos?</vt:lpstr>
      <vt:lpstr> Legitimación en el sector educativo (alumnos) </vt:lpstr>
      <vt:lpstr>Legitimación en el sector educativo</vt:lpstr>
      <vt:lpstr>Legitimación en el sector educativo</vt:lpstr>
      <vt:lpstr>¿Nuevo tratamiento?</vt:lpstr>
      <vt:lpstr>Información</vt:lpstr>
      <vt:lpstr>Información</vt:lpstr>
      <vt:lpstr>Conservación de los datos</vt:lpstr>
      <vt:lpstr>Clases on line</vt:lpstr>
      <vt:lpstr>Captación imagen/voz alumnos</vt:lpstr>
      <vt:lpstr>Captación imagen/voz alumnos</vt:lpstr>
      <vt:lpstr>Captación imagen/voz alumnos</vt:lpstr>
      <vt:lpstr>Captación imagen/voz alumnos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Relaciones del centro con padres y madres separados o divorciados</vt:lpstr>
      <vt:lpstr>Comunicaciones profesores/alumnos</vt:lpstr>
      <vt:lpstr>Comunicaciones profesores/padres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PROTECCIÓN DE DATOS EN CENTROS EDUCATIVOS</dc:title>
  <dc:creator>Alfonso Pacheco Cifuentes</dc:creator>
  <cp:lastModifiedBy>Alfonso Pacheco Cifuentes</cp:lastModifiedBy>
  <cp:revision>11</cp:revision>
  <dcterms:created xsi:type="dcterms:W3CDTF">2020-10-21T13:59:02Z</dcterms:created>
  <dcterms:modified xsi:type="dcterms:W3CDTF">2021-01-24T16:04:15Z</dcterms:modified>
</cp:coreProperties>
</file>